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7" r:id="rId21"/>
    <p:sldId id="276" r:id="rId22"/>
  </p:sldIdLst>
  <p:sldSz cx="18288000" cy="10287000"/>
  <p:notesSz cx="6858000" cy="9144000"/>
  <p:embeddedFontLst>
    <p:embeddedFont>
      <p:font typeface="Atkinson Hyperlegible" panose="020B0604020202020204" charset="0"/>
      <p:regular r:id="rId23"/>
    </p:embeddedFont>
    <p:embeddedFont>
      <p:font typeface="Garet Ultra-Bold" panose="020B0604020202020204" charset="0"/>
      <p:regular r:id="rId24"/>
    </p:embeddedFont>
    <p:embeddedFont>
      <p:font typeface="Montserrat" panose="00000500000000000000" pitchFamily="2" charset="0"/>
      <p:regular r:id="rId25"/>
    </p:embeddedFont>
    <p:embeddedFont>
      <p:font typeface="Montserrat Bold" panose="00000800000000000000" charset="0"/>
      <p:regular r:id="rId26"/>
    </p:embeddedFont>
    <p:embeddedFont>
      <p:font typeface="Montserrat Medium" panose="00000600000000000000" pitchFamily="2" charset="0"/>
      <p:regular r:id="rId27"/>
    </p:embeddedFont>
    <p:embeddedFont>
      <p:font typeface="Montserrat Ultra-Bold" panose="020B0604020202020204" charset="0"/>
      <p:regular r:id="rId2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60" d="100"/>
          <a:sy n="60" d="100"/>
        </p:scale>
        <p:origin x="370"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5.fntdata"/><Relationship Id="rId30" Type="http://schemas.openxmlformats.org/officeDocument/2006/relationships/viewProps" Target="viewProps.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owtham Veluguri" userId="52fe342fafd97899" providerId="LiveId" clId="{A1BCAC0B-63B3-4273-BE5D-0365BF421E75}"/>
    <pc:docChg chg="modSld">
      <pc:chgData name="Gowtham Veluguri" userId="52fe342fafd97899" providerId="LiveId" clId="{A1BCAC0B-63B3-4273-BE5D-0365BF421E75}" dt="2024-10-05T17:03:45.186" v="5" actId="14100"/>
      <pc:docMkLst>
        <pc:docMk/>
      </pc:docMkLst>
      <pc:sldChg chg="modSp mod">
        <pc:chgData name="Gowtham Veluguri" userId="52fe342fafd97899" providerId="LiveId" clId="{A1BCAC0B-63B3-4273-BE5D-0365BF421E75}" dt="2024-10-05T17:03:45.186" v="5" actId="14100"/>
        <pc:sldMkLst>
          <pc:docMk/>
          <pc:sldMk cId="0" sldId="263"/>
        </pc:sldMkLst>
        <pc:spChg chg="mod">
          <ac:chgData name="Gowtham Veluguri" userId="52fe342fafd97899" providerId="LiveId" clId="{A1BCAC0B-63B3-4273-BE5D-0365BF421E75}" dt="2024-10-05T17:03:33.927" v="3" actId="1076"/>
          <ac:spMkLst>
            <pc:docMk/>
            <pc:sldMk cId="0" sldId="263"/>
            <ac:spMk id="5" creationId="{00000000-0000-0000-0000-000000000000}"/>
          </ac:spMkLst>
        </pc:spChg>
        <pc:graphicFrameChg chg="mod modGraphic">
          <ac:chgData name="Gowtham Veluguri" userId="52fe342fafd97899" providerId="LiveId" clId="{A1BCAC0B-63B3-4273-BE5D-0365BF421E75}" dt="2024-10-05T17:03:45.186" v="5" actId="14100"/>
          <ac:graphicFrameMkLst>
            <pc:docMk/>
            <pc:sldMk cId="0" sldId="263"/>
            <ac:graphicFrameMk id="6" creationId="{00000000-0000-0000-0000-000000000000}"/>
          </ac:graphicFrameMkLst>
        </pc:graphicFrame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10/5/2024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23.jpeg"/></Relationships>
</file>

<file path=ppt/slides/_rels/slide19.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jpg"/></Relationships>
</file>

<file path=ppt/slides/_rels/slide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28.jpeg"/><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10.svg"/><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5.sv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6.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sp>
      <p:sp>
        <p:nvSpPr>
          <p:cNvPr id="3" name="Freeform 3"/>
          <p:cNvSpPr/>
          <p:nvPr/>
        </p:nvSpPr>
        <p:spPr>
          <a:xfrm>
            <a:off x="8302390" y="677399"/>
            <a:ext cx="1009083" cy="941582"/>
          </a:xfrm>
          <a:custGeom>
            <a:avLst/>
            <a:gdLst/>
            <a:ahLst/>
            <a:cxnLst/>
            <a:rect l="l" t="t" r="r" b="b"/>
            <a:pathLst>
              <a:path w="1009083" h="941582">
                <a:moveTo>
                  <a:pt x="0" y="0"/>
                </a:moveTo>
                <a:lnTo>
                  <a:pt x="1009082" y="0"/>
                </a:lnTo>
                <a:lnTo>
                  <a:pt x="1009082" y="941581"/>
                </a:lnTo>
                <a:lnTo>
                  <a:pt x="0" y="94158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TextBox 4"/>
          <p:cNvSpPr txBox="1"/>
          <p:nvPr/>
        </p:nvSpPr>
        <p:spPr>
          <a:xfrm>
            <a:off x="1903950" y="2718110"/>
            <a:ext cx="14412265" cy="1923449"/>
          </a:xfrm>
          <a:prstGeom prst="rect">
            <a:avLst/>
          </a:prstGeom>
        </p:spPr>
        <p:txBody>
          <a:bodyPr lIns="0" tIns="0" rIns="0" bIns="0" rtlCol="0" anchor="t">
            <a:spAutoFit/>
          </a:bodyPr>
          <a:lstStyle/>
          <a:p>
            <a:pPr algn="ctr">
              <a:lnSpc>
                <a:spcPts val="7450"/>
              </a:lnSpc>
            </a:pPr>
            <a:r>
              <a:rPr lang="en-US" sz="7095">
                <a:solidFill>
                  <a:srgbClr val="FFFFFF"/>
                </a:solidFill>
                <a:latin typeface="Garet Ultra-Bold"/>
              </a:rPr>
              <a:t> SMART ENERGY HARVESTING USING FOOTSTEPS</a:t>
            </a:r>
          </a:p>
        </p:txBody>
      </p:sp>
      <p:sp>
        <p:nvSpPr>
          <p:cNvPr id="5" name="Freeform 5"/>
          <p:cNvSpPr/>
          <p:nvPr/>
        </p:nvSpPr>
        <p:spPr>
          <a:xfrm rot="553900">
            <a:off x="-1103269" y="6104991"/>
            <a:ext cx="23018043" cy="7826135"/>
          </a:xfrm>
          <a:custGeom>
            <a:avLst/>
            <a:gdLst/>
            <a:ahLst/>
            <a:cxnLst/>
            <a:rect l="l" t="t" r="r" b="b"/>
            <a:pathLst>
              <a:path w="23018043" h="7826135">
                <a:moveTo>
                  <a:pt x="0" y="0"/>
                </a:moveTo>
                <a:lnTo>
                  <a:pt x="23018043" y="0"/>
                </a:lnTo>
                <a:lnTo>
                  <a:pt x="23018043" y="7826135"/>
                </a:lnTo>
                <a:lnTo>
                  <a:pt x="0" y="782613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TextBox 6"/>
          <p:cNvSpPr txBox="1"/>
          <p:nvPr/>
        </p:nvSpPr>
        <p:spPr>
          <a:xfrm>
            <a:off x="3793700" y="5816738"/>
            <a:ext cx="10273034" cy="1894594"/>
          </a:xfrm>
          <a:prstGeom prst="rect">
            <a:avLst/>
          </a:prstGeom>
        </p:spPr>
        <p:txBody>
          <a:bodyPr lIns="0" tIns="0" rIns="0" bIns="0" rtlCol="0" anchor="t">
            <a:spAutoFit/>
          </a:bodyPr>
          <a:lstStyle/>
          <a:p>
            <a:pPr algn="ctr">
              <a:lnSpc>
                <a:spcPts val="5011"/>
              </a:lnSpc>
            </a:pPr>
            <a:r>
              <a:rPr lang="en-US" sz="4247">
                <a:solidFill>
                  <a:srgbClr val="FFFFFF"/>
                </a:solidFill>
                <a:latin typeface="Atkinson Hyperlegible"/>
              </a:rPr>
              <a:t>      Geeth Vishnu   -   CB.EN.U4CSE21119</a:t>
            </a:r>
          </a:p>
          <a:p>
            <a:pPr algn="ctr">
              <a:lnSpc>
                <a:spcPts val="5011"/>
              </a:lnSpc>
            </a:pPr>
            <a:r>
              <a:rPr lang="en-US" sz="4247">
                <a:solidFill>
                  <a:srgbClr val="FFFFFF"/>
                </a:solidFill>
                <a:latin typeface="Atkinson Hyperlegible"/>
              </a:rPr>
              <a:t>       Vakada Rohit   -   CB.EN.U4CSE21165</a:t>
            </a:r>
          </a:p>
          <a:p>
            <a:pPr algn="ctr">
              <a:lnSpc>
                <a:spcPts val="5011"/>
              </a:lnSpc>
            </a:pPr>
            <a:r>
              <a:rPr lang="en-US" sz="4247">
                <a:solidFill>
                  <a:srgbClr val="FFFFFF"/>
                </a:solidFill>
                <a:latin typeface="Atkinson Hyperlegible"/>
              </a:rPr>
              <a:t>Gowtham Veluguri   -   CB.EN.U4CSE21166</a:t>
            </a:r>
          </a:p>
        </p:txBody>
      </p:sp>
      <p:sp>
        <p:nvSpPr>
          <p:cNvPr id="7" name="TextBox 7"/>
          <p:cNvSpPr txBox="1"/>
          <p:nvPr/>
        </p:nvSpPr>
        <p:spPr>
          <a:xfrm>
            <a:off x="6104180" y="5003509"/>
            <a:ext cx="5328224" cy="413179"/>
          </a:xfrm>
          <a:prstGeom prst="rect">
            <a:avLst/>
          </a:prstGeom>
        </p:spPr>
        <p:txBody>
          <a:bodyPr lIns="0" tIns="0" rIns="0" bIns="0" rtlCol="0" anchor="t">
            <a:spAutoFit/>
          </a:bodyPr>
          <a:lstStyle/>
          <a:p>
            <a:pPr algn="ctr">
              <a:lnSpc>
                <a:spcPts val="3229"/>
              </a:lnSpc>
            </a:pPr>
            <a:r>
              <a:rPr lang="en-US" sz="2736">
                <a:solidFill>
                  <a:srgbClr val="FFFFFF"/>
                </a:solidFill>
                <a:latin typeface="Montserrat"/>
              </a:rPr>
              <a:t>Presented by:</a:t>
            </a:r>
          </a:p>
        </p:txBody>
      </p:sp>
      <p:sp>
        <p:nvSpPr>
          <p:cNvPr id="8" name="TextBox 8"/>
          <p:cNvSpPr txBox="1"/>
          <p:nvPr/>
        </p:nvSpPr>
        <p:spPr>
          <a:xfrm>
            <a:off x="7208109" y="1904730"/>
            <a:ext cx="3197644" cy="536966"/>
          </a:xfrm>
          <a:prstGeom prst="rect">
            <a:avLst/>
          </a:prstGeom>
        </p:spPr>
        <p:txBody>
          <a:bodyPr lIns="0" tIns="0" rIns="0" bIns="0" rtlCol="0" anchor="t">
            <a:spAutoFit/>
          </a:bodyPr>
          <a:lstStyle/>
          <a:p>
            <a:pPr algn="ctr">
              <a:lnSpc>
                <a:spcPts val="4036"/>
              </a:lnSpc>
            </a:pPr>
            <a:r>
              <a:rPr lang="en-US" sz="4248">
                <a:solidFill>
                  <a:srgbClr val="FFFFFF"/>
                </a:solidFill>
                <a:latin typeface="Garet Ultra-Bold"/>
              </a:rPr>
              <a:t>IOT</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0104"/>
        </a:solidFill>
        <a:effectLst/>
      </p:bgPr>
    </p:bg>
    <p:spTree>
      <p:nvGrpSpPr>
        <p:cNvPr id="1" name=""/>
        <p:cNvGrpSpPr/>
        <p:nvPr/>
      </p:nvGrpSpPr>
      <p:grpSpPr>
        <a:xfrm>
          <a:off x="0" y="0"/>
          <a:ext cx="0" cy="0"/>
          <a:chOff x="0" y="0"/>
          <a:chExt cx="0" cy="0"/>
        </a:xfrm>
      </p:grpSpPr>
      <p:sp>
        <p:nvSpPr>
          <p:cNvPr id="2" name="TextBox 2"/>
          <p:cNvSpPr txBox="1"/>
          <p:nvPr/>
        </p:nvSpPr>
        <p:spPr>
          <a:xfrm>
            <a:off x="5508533" y="86754"/>
            <a:ext cx="6563535" cy="1014103"/>
          </a:xfrm>
          <a:prstGeom prst="rect">
            <a:avLst/>
          </a:prstGeom>
        </p:spPr>
        <p:txBody>
          <a:bodyPr lIns="0" tIns="0" rIns="0" bIns="0" rtlCol="0" anchor="t">
            <a:spAutoFit/>
          </a:bodyPr>
          <a:lstStyle/>
          <a:p>
            <a:pPr marL="0" lvl="0" indent="0" algn="l">
              <a:lnSpc>
                <a:spcPts val="7840"/>
              </a:lnSpc>
            </a:pPr>
            <a:r>
              <a:rPr lang="en-US" sz="7000">
                <a:solidFill>
                  <a:srgbClr val="FFFFFF"/>
                </a:solidFill>
                <a:latin typeface="Garet Ultra-Bold"/>
              </a:rPr>
              <a:t>DFD</a:t>
            </a:r>
          </a:p>
        </p:txBody>
      </p:sp>
      <p:sp>
        <p:nvSpPr>
          <p:cNvPr id="3" name="Freeform 3"/>
          <p:cNvSpPr/>
          <p:nvPr/>
        </p:nvSpPr>
        <p:spPr>
          <a:xfrm rot="-9893434">
            <a:off x="7071190" y="-4922182"/>
            <a:ext cx="12299433" cy="8900317"/>
          </a:xfrm>
          <a:custGeom>
            <a:avLst/>
            <a:gdLst/>
            <a:ahLst/>
            <a:cxnLst/>
            <a:rect l="l" t="t" r="r" b="b"/>
            <a:pathLst>
              <a:path w="12299433" h="8900317">
                <a:moveTo>
                  <a:pt x="0" y="0"/>
                </a:moveTo>
                <a:lnTo>
                  <a:pt x="12299432" y="0"/>
                </a:lnTo>
                <a:lnTo>
                  <a:pt x="12299432" y="8900317"/>
                </a:lnTo>
                <a:lnTo>
                  <a:pt x="0" y="8900317"/>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
        <p:nvSpPr>
          <p:cNvPr id="4" name="Freeform 4"/>
          <p:cNvSpPr/>
          <p:nvPr/>
        </p:nvSpPr>
        <p:spPr>
          <a:xfrm>
            <a:off x="2971534" y="1100857"/>
            <a:ext cx="12056372" cy="8791188"/>
          </a:xfrm>
          <a:custGeom>
            <a:avLst/>
            <a:gdLst/>
            <a:ahLst/>
            <a:cxnLst/>
            <a:rect l="l" t="t" r="r" b="b"/>
            <a:pathLst>
              <a:path w="12056372" h="8791188">
                <a:moveTo>
                  <a:pt x="0" y="0"/>
                </a:moveTo>
                <a:lnTo>
                  <a:pt x="12056372" y="0"/>
                </a:lnTo>
                <a:lnTo>
                  <a:pt x="12056372" y="8791187"/>
                </a:lnTo>
                <a:lnTo>
                  <a:pt x="0" y="8791187"/>
                </a:lnTo>
                <a:lnTo>
                  <a:pt x="0" y="0"/>
                </a:lnTo>
                <a:close/>
              </a:path>
            </a:pathLst>
          </a:custGeom>
          <a:blipFill>
            <a:blip r:embed="rId4"/>
            <a:stretch>
              <a:fillRect t="-839" b="-839"/>
            </a:stretch>
          </a:blipFill>
        </p:spPr>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0104"/>
        </a:solidFill>
        <a:effectLst/>
      </p:bgPr>
    </p:bg>
    <p:spTree>
      <p:nvGrpSpPr>
        <p:cNvPr id="1" name=""/>
        <p:cNvGrpSpPr/>
        <p:nvPr/>
      </p:nvGrpSpPr>
      <p:grpSpPr>
        <a:xfrm>
          <a:off x="0" y="0"/>
          <a:ext cx="0" cy="0"/>
          <a:chOff x="0" y="0"/>
          <a:chExt cx="0" cy="0"/>
        </a:xfrm>
      </p:grpSpPr>
      <p:sp>
        <p:nvSpPr>
          <p:cNvPr id="2" name="TextBox 2"/>
          <p:cNvSpPr txBox="1"/>
          <p:nvPr/>
        </p:nvSpPr>
        <p:spPr>
          <a:xfrm>
            <a:off x="979085" y="1516790"/>
            <a:ext cx="8656056" cy="1915808"/>
          </a:xfrm>
          <a:prstGeom prst="rect">
            <a:avLst/>
          </a:prstGeom>
        </p:spPr>
        <p:txBody>
          <a:bodyPr lIns="0" tIns="0" rIns="0" bIns="0" rtlCol="0" anchor="t">
            <a:spAutoFit/>
          </a:bodyPr>
          <a:lstStyle/>
          <a:p>
            <a:pPr marL="0" lvl="0" indent="0" algn="l">
              <a:lnSpc>
                <a:spcPts val="7490"/>
              </a:lnSpc>
              <a:spcBef>
                <a:spcPct val="0"/>
              </a:spcBef>
            </a:pPr>
            <a:r>
              <a:rPr lang="en-US" sz="7000">
                <a:solidFill>
                  <a:srgbClr val="FFFFFF"/>
                </a:solidFill>
                <a:latin typeface="Garet Ultra-Bold"/>
              </a:rPr>
              <a:t>INTEGRATION WITH CLOUD</a:t>
            </a:r>
          </a:p>
        </p:txBody>
      </p:sp>
      <p:sp>
        <p:nvSpPr>
          <p:cNvPr id="3" name="Freeform 3"/>
          <p:cNvSpPr/>
          <p:nvPr/>
        </p:nvSpPr>
        <p:spPr>
          <a:xfrm rot="1184823">
            <a:off x="5737158" y="-1409133"/>
            <a:ext cx="20881676" cy="7099770"/>
          </a:xfrm>
          <a:custGeom>
            <a:avLst/>
            <a:gdLst/>
            <a:ahLst/>
            <a:cxnLst/>
            <a:rect l="l" t="t" r="r" b="b"/>
            <a:pathLst>
              <a:path w="20881676" h="7099770">
                <a:moveTo>
                  <a:pt x="0" y="0"/>
                </a:moveTo>
                <a:lnTo>
                  <a:pt x="20881677" y="0"/>
                </a:lnTo>
                <a:lnTo>
                  <a:pt x="20881677" y="7099770"/>
                </a:lnTo>
                <a:lnTo>
                  <a:pt x="0" y="709977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TextBox 4"/>
          <p:cNvSpPr txBox="1"/>
          <p:nvPr/>
        </p:nvSpPr>
        <p:spPr>
          <a:xfrm>
            <a:off x="700827" y="3954218"/>
            <a:ext cx="16850141" cy="6264542"/>
          </a:xfrm>
          <a:prstGeom prst="rect">
            <a:avLst/>
          </a:prstGeom>
        </p:spPr>
        <p:txBody>
          <a:bodyPr lIns="0" tIns="0" rIns="0" bIns="0" rtlCol="0" anchor="t">
            <a:spAutoFit/>
          </a:bodyPr>
          <a:lstStyle/>
          <a:p>
            <a:pPr marL="697139" lvl="1" indent="-348569" algn="l">
              <a:lnSpc>
                <a:spcPts val="4197"/>
              </a:lnSpc>
              <a:buFont typeface="Arial"/>
              <a:buChar char="•"/>
            </a:pPr>
            <a:r>
              <a:rPr lang="en-US" sz="3228">
                <a:solidFill>
                  <a:srgbClr val="FFFFFF"/>
                </a:solidFill>
                <a:latin typeface="Montserrat"/>
              </a:rPr>
              <a:t> ESP32 boards and Arduino Uno equipped with piezoelectric, motion, and pressure sensors are configured as end devices to collect sensor data.  </a:t>
            </a:r>
          </a:p>
          <a:p>
            <a:pPr marL="697139" lvl="1" indent="-348569" algn="l">
              <a:lnSpc>
                <a:spcPts val="4197"/>
              </a:lnSpc>
              <a:buFont typeface="Arial"/>
              <a:buChar char="•"/>
            </a:pPr>
            <a:r>
              <a:rPr lang="en-US" sz="3228">
                <a:solidFill>
                  <a:srgbClr val="FFFFFF"/>
                </a:solidFill>
                <a:latin typeface="Montserrat"/>
              </a:rPr>
              <a:t>These devices perform basic preprocessing, converting analog signals to digital data and packaging it for transmission.  </a:t>
            </a:r>
          </a:p>
          <a:p>
            <a:pPr marL="697139" lvl="1" indent="-348569" algn="l">
              <a:lnSpc>
                <a:spcPts val="4197"/>
              </a:lnSpc>
              <a:buFont typeface="Arial"/>
              <a:buChar char="•"/>
            </a:pPr>
            <a:r>
              <a:rPr lang="en-US" sz="3228">
                <a:solidFill>
                  <a:srgbClr val="FFFFFF"/>
                </a:solidFill>
                <a:latin typeface="Montserrat"/>
              </a:rPr>
              <a:t>Acting as edge computing units, the ESP32 boards then forward the preprocessed sensor data to an InfluxDB instance deployed in the cloud. This data is transmitted via HTTP POST requests, ensuring reliable delivery to the cloud database.  </a:t>
            </a:r>
          </a:p>
          <a:p>
            <a:pPr marL="697139" lvl="1" indent="-348569" algn="l">
              <a:lnSpc>
                <a:spcPts val="4197"/>
              </a:lnSpc>
              <a:buFont typeface="Arial"/>
              <a:buChar char="•"/>
            </a:pPr>
            <a:r>
              <a:rPr lang="en-US" sz="3228">
                <a:solidFill>
                  <a:srgbClr val="FFFFFF"/>
                </a:solidFill>
                <a:latin typeface="Montserrat"/>
              </a:rPr>
              <a:t>Processed data is then sent to InfluxDB in the cloud for storage. </a:t>
            </a:r>
          </a:p>
          <a:p>
            <a:pPr marL="697139" lvl="1" indent="-348569" algn="l">
              <a:lnSpc>
                <a:spcPts val="4197"/>
              </a:lnSpc>
              <a:buFont typeface="Arial"/>
              <a:buChar char="•"/>
            </a:pPr>
            <a:r>
              <a:rPr lang="en-US" sz="3228">
                <a:solidFill>
                  <a:srgbClr val="FFFFFF"/>
                </a:solidFill>
                <a:latin typeface="Montserrat"/>
              </a:rPr>
              <a:t> Grafana connects to the InfluxDB database to visualize the stored sensor data, allowing users to monitor pressure variations and motion events in real-time. </a:t>
            </a:r>
          </a:p>
          <a:p>
            <a:pPr marL="0" lvl="0" indent="0" algn="l">
              <a:lnSpc>
                <a:spcPts val="4197"/>
              </a:lnSpc>
              <a:spcBef>
                <a:spcPct val="0"/>
              </a:spcBef>
            </a:pPr>
            <a:endParaRPr lang="en-US" sz="3228">
              <a:solidFill>
                <a:srgbClr val="FFFFFF"/>
              </a:solidFill>
              <a:latin typeface="Montserrat"/>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0104"/>
        </a:solidFill>
        <a:effectLst/>
      </p:bgPr>
    </p:bg>
    <p:spTree>
      <p:nvGrpSpPr>
        <p:cNvPr id="1" name=""/>
        <p:cNvGrpSpPr/>
        <p:nvPr/>
      </p:nvGrpSpPr>
      <p:grpSpPr>
        <a:xfrm>
          <a:off x="0" y="0"/>
          <a:ext cx="0" cy="0"/>
          <a:chOff x="0" y="0"/>
          <a:chExt cx="0" cy="0"/>
        </a:xfrm>
      </p:grpSpPr>
      <p:sp>
        <p:nvSpPr>
          <p:cNvPr id="2" name="TextBox 2"/>
          <p:cNvSpPr txBox="1"/>
          <p:nvPr/>
        </p:nvSpPr>
        <p:spPr>
          <a:xfrm>
            <a:off x="979085" y="1516873"/>
            <a:ext cx="8656056" cy="1915640"/>
          </a:xfrm>
          <a:prstGeom prst="rect">
            <a:avLst/>
          </a:prstGeom>
        </p:spPr>
        <p:txBody>
          <a:bodyPr lIns="0" tIns="0" rIns="0" bIns="0" rtlCol="0" anchor="t">
            <a:spAutoFit/>
          </a:bodyPr>
          <a:lstStyle/>
          <a:p>
            <a:pPr marL="0" lvl="0" indent="0" algn="l">
              <a:lnSpc>
                <a:spcPts val="7490"/>
              </a:lnSpc>
              <a:spcBef>
                <a:spcPct val="0"/>
              </a:spcBef>
            </a:pPr>
            <a:r>
              <a:rPr lang="en-US" sz="7000">
                <a:solidFill>
                  <a:srgbClr val="FFFFFF"/>
                </a:solidFill>
                <a:latin typeface="Garet Ultra-Bold"/>
              </a:rPr>
              <a:t>DATA ANALYTICS IN CLOUD</a:t>
            </a:r>
          </a:p>
        </p:txBody>
      </p:sp>
      <p:sp>
        <p:nvSpPr>
          <p:cNvPr id="3" name="Freeform 3"/>
          <p:cNvSpPr/>
          <p:nvPr/>
        </p:nvSpPr>
        <p:spPr>
          <a:xfrm rot="1184823">
            <a:off x="5737158" y="-1409133"/>
            <a:ext cx="20881676" cy="7099770"/>
          </a:xfrm>
          <a:custGeom>
            <a:avLst/>
            <a:gdLst/>
            <a:ahLst/>
            <a:cxnLst/>
            <a:rect l="l" t="t" r="r" b="b"/>
            <a:pathLst>
              <a:path w="20881676" h="7099770">
                <a:moveTo>
                  <a:pt x="0" y="0"/>
                </a:moveTo>
                <a:lnTo>
                  <a:pt x="20881677" y="0"/>
                </a:lnTo>
                <a:lnTo>
                  <a:pt x="20881677" y="7099770"/>
                </a:lnTo>
                <a:lnTo>
                  <a:pt x="0" y="709977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TextBox 4"/>
          <p:cNvSpPr txBox="1"/>
          <p:nvPr/>
        </p:nvSpPr>
        <p:spPr>
          <a:xfrm>
            <a:off x="700827" y="3935168"/>
            <a:ext cx="16850141" cy="5395695"/>
          </a:xfrm>
          <a:prstGeom prst="rect">
            <a:avLst/>
          </a:prstGeom>
        </p:spPr>
        <p:txBody>
          <a:bodyPr lIns="0" tIns="0" rIns="0" bIns="0" rtlCol="0" anchor="t">
            <a:spAutoFit/>
          </a:bodyPr>
          <a:lstStyle/>
          <a:p>
            <a:pPr algn="l">
              <a:lnSpc>
                <a:spcPts val="5367"/>
              </a:lnSpc>
            </a:pPr>
            <a:r>
              <a:rPr lang="en-US" sz="4128">
                <a:solidFill>
                  <a:srgbClr val="FFFFFF"/>
                </a:solidFill>
                <a:latin typeface="Montserrat"/>
              </a:rPr>
              <a:t>-&gt;Data analytics in the cloud for the Advanced Footstep Power Generation System offers insights into energy </a:t>
            </a:r>
          </a:p>
          <a:p>
            <a:pPr algn="l">
              <a:lnSpc>
                <a:spcPts val="5367"/>
              </a:lnSpc>
            </a:pPr>
            <a:r>
              <a:rPr lang="en-US" sz="4128">
                <a:solidFill>
                  <a:srgbClr val="FFFFFF"/>
                </a:solidFill>
                <a:latin typeface="Montserrat"/>
              </a:rPr>
              <a:t>generation, system performance, and user behavior.</a:t>
            </a:r>
          </a:p>
          <a:p>
            <a:pPr algn="l">
              <a:lnSpc>
                <a:spcPts val="5367"/>
              </a:lnSpc>
            </a:pPr>
            <a:r>
              <a:rPr lang="en-US" sz="4128">
                <a:solidFill>
                  <a:srgbClr val="FFFFFF"/>
                </a:solidFill>
                <a:latin typeface="Montserrat"/>
              </a:rPr>
              <a:t>-&gt;It enables analysis of footstep data for energy generation assessment, system monitoring for uptime and reliability and foot traffic patterns for optimization</a:t>
            </a:r>
          </a:p>
          <a:p>
            <a:pPr marL="0" lvl="0" indent="0" algn="l">
              <a:lnSpc>
                <a:spcPts val="5367"/>
              </a:lnSpc>
              <a:spcBef>
                <a:spcPct val="0"/>
              </a:spcBef>
            </a:pPr>
            <a:r>
              <a:rPr lang="en-US" sz="4128">
                <a:solidFill>
                  <a:srgbClr val="FFFFFF"/>
                </a:solidFill>
                <a:latin typeface="Montserrat"/>
              </a:rPr>
              <a:t>-&gt; Leveraging cloud analytics enhances system performance, reliability, and user satisfaction.</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0104"/>
        </a:solidFill>
        <a:effectLst/>
      </p:bgPr>
    </p:bg>
    <p:spTree>
      <p:nvGrpSpPr>
        <p:cNvPr id="1" name=""/>
        <p:cNvGrpSpPr/>
        <p:nvPr/>
      </p:nvGrpSpPr>
      <p:grpSpPr>
        <a:xfrm>
          <a:off x="0" y="0"/>
          <a:ext cx="0" cy="0"/>
          <a:chOff x="0" y="0"/>
          <a:chExt cx="0" cy="0"/>
        </a:xfrm>
      </p:grpSpPr>
      <p:sp>
        <p:nvSpPr>
          <p:cNvPr id="2" name="TextBox 2"/>
          <p:cNvSpPr txBox="1"/>
          <p:nvPr/>
        </p:nvSpPr>
        <p:spPr>
          <a:xfrm>
            <a:off x="979085" y="1516873"/>
            <a:ext cx="8656056" cy="1915640"/>
          </a:xfrm>
          <a:prstGeom prst="rect">
            <a:avLst/>
          </a:prstGeom>
        </p:spPr>
        <p:txBody>
          <a:bodyPr lIns="0" tIns="0" rIns="0" bIns="0" rtlCol="0" anchor="t">
            <a:spAutoFit/>
          </a:bodyPr>
          <a:lstStyle/>
          <a:p>
            <a:pPr marL="0" lvl="0" indent="0" algn="l">
              <a:lnSpc>
                <a:spcPts val="7490"/>
              </a:lnSpc>
              <a:spcBef>
                <a:spcPct val="0"/>
              </a:spcBef>
            </a:pPr>
            <a:r>
              <a:rPr lang="en-US" sz="7000">
                <a:solidFill>
                  <a:srgbClr val="FFFFFF"/>
                </a:solidFill>
                <a:latin typeface="Garet Ultra-Bold"/>
              </a:rPr>
              <a:t>DATA ANALYTICS IN CLOUD</a:t>
            </a:r>
          </a:p>
        </p:txBody>
      </p:sp>
      <p:sp>
        <p:nvSpPr>
          <p:cNvPr id="3" name="Freeform 3"/>
          <p:cNvSpPr/>
          <p:nvPr/>
        </p:nvSpPr>
        <p:spPr>
          <a:xfrm rot="1184823">
            <a:off x="5737158" y="-1409133"/>
            <a:ext cx="20881676" cy="7099770"/>
          </a:xfrm>
          <a:custGeom>
            <a:avLst/>
            <a:gdLst/>
            <a:ahLst/>
            <a:cxnLst/>
            <a:rect l="l" t="t" r="r" b="b"/>
            <a:pathLst>
              <a:path w="20881676" h="7099770">
                <a:moveTo>
                  <a:pt x="0" y="0"/>
                </a:moveTo>
                <a:lnTo>
                  <a:pt x="20881677" y="0"/>
                </a:lnTo>
                <a:lnTo>
                  <a:pt x="20881677" y="7099770"/>
                </a:lnTo>
                <a:lnTo>
                  <a:pt x="0" y="709977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TextBox 4"/>
          <p:cNvSpPr txBox="1"/>
          <p:nvPr/>
        </p:nvSpPr>
        <p:spPr>
          <a:xfrm>
            <a:off x="370982" y="3538588"/>
            <a:ext cx="17689908" cy="6748412"/>
          </a:xfrm>
          <a:prstGeom prst="rect">
            <a:avLst/>
          </a:prstGeom>
        </p:spPr>
        <p:txBody>
          <a:bodyPr lIns="0" tIns="0" rIns="0" bIns="0" rtlCol="0" anchor="t">
            <a:spAutoFit/>
          </a:bodyPr>
          <a:lstStyle/>
          <a:p>
            <a:pPr algn="l">
              <a:lnSpc>
                <a:spcPts val="5367"/>
              </a:lnSpc>
            </a:pPr>
            <a:r>
              <a:rPr lang="en-US" sz="4128">
                <a:solidFill>
                  <a:srgbClr val="FFFFFF"/>
                </a:solidFill>
                <a:latin typeface="Montserrat"/>
              </a:rPr>
              <a:t>-&gt; Energy Harvesting Efficiency: </a:t>
            </a:r>
          </a:p>
          <a:p>
            <a:pPr marL="891444" lvl="1" indent="-445722" algn="l">
              <a:lnSpc>
                <a:spcPts val="5367"/>
              </a:lnSpc>
              <a:buFont typeface="Arial"/>
              <a:buChar char="•"/>
            </a:pPr>
            <a:r>
              <a:rPr lang="en-US" sz="4128">
                <a:solidFill>
                  <a:srgbClr val="FFFFFF"/>
                </a:solidFill>
                <a:latin typeface="Montserrat"/>
              </a:rPr>
              <a:t>Total Energy Generated: Calculate the total energy harvested over specific periods (hourly, daily, weekly). </a:t>
            </a:r>
          </a:p>
          <a:p>
            <a:pPr algn="l">
              <a:lnSpc>
                <a:spcPts val="5367"/>
              </a:lnSpc>
            </a:pPr>
            <a:r>
              <a:rPr lang="en-US" sz="4128">
                <a:solidFill>
                  <a:srgbClr val="FFFFFF"/>
                </a:solidFill>
                <a:latin typeface="Montserrat"/>
              </a:rPr>
              <a:t>-&gt;Footstep Analysis: </a:t>
            </a:r>
          </a:p>
          <a:p>
            <a:pPr marL="891444" lvl="1" indent="-445722" algn="l">
              <a:lnSpc>
                <a:spcPts val="5367"/>
              </a:lnSpc>
              <a:buFont typeface="Arial"/>
              <a:buChar char="•"/>
            </a:pPr>
            <a:r>
              <a:rPr lang="en-US" sz="4128">
                <a:solidFill>
                  <a:srgbClr val="FFFFFF"/>
                </a:solidFill>
                <a:latin typeface="Montserrat"/>
              </a:rPr>
              <a:t>Footstep Count: Aggregate the total number of footsteps detected by PIR sensors. </a:t>
            </a:r>
          </a:p>
          <a:p>
            <a:pPr marL="891444" lvl="1" indent="-445722" algn="l">
              <a:lnSpc>
                <a:spcPts val="5367"/>
              </a:lnSpc>
              <a:buFont typeface="Arial"/>
              <a:buChar char="•"/>
            </a:pPr>
            <a:r>
              <a:rPr lang="en-US" sz="4128">
                <a:solidFill>
                  <a:srgbClr val="FFFFFF"/>
                </a:solidFill>
                <a:latin typeface="Montserrat"/>
              </a:rPr>
              <a:t>Foot Traffic Patterns: Analyze foot traffic patterns to identify high and low traffic times </a:t>
            </a:r>
          </a:p>
          <a:p>
            <a:pPr marL="0" lvl="0" indent="0" algn="l">
              <a:lnSpc>
                <a:spcPts val="5367"/>
              </a:lnSpc>
              <a:spcBef>
                <a:spcPct val="0"/>
              </a:spcBef>
            </a:pPr>
            <a:r>
              <a:rPr lang="en-US" sz="4128">
                <a:solidFill>
                  <a:srgbClr val="FFFFFF"/>
                </a:solidFill>
                <a:latin typeface="Montserrat"/>
              </a:rPr>
              <a:t>-&gt;Fault Detection: Identify anomalies that may indicate sensor  faults or system malfunctions. </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0104"/>
        </a:solidFill>
        <a:effectLst/>
      </p:bgPr>
    </p:bg>
    <p:spTree>
      <p:nvGrpSpPr>
        <p:cNvPr id="1" name=""/>
        <p:cNvGrpSpPr/>
        <p:nvPr/>
      </p:nvGrpSpPr>
      <p:grpSpPr>
        <a:xfrm>
          <a:off x="0" y="0"/>
          <a:ext cx="0" cy="0"/>
          <a:chOff x="0" y="0"/>
          <a:chExt cx="0" cy="0"/>
        </a:xfrm>
      </p:grpSpPr>
      <p:sp>
        <p:nvSpPr>
          <p:cNvPr id="2" name="Freeform 2"/>
          <p:cNvSpPr/>
          <p:nvPr/>
        </p:nvSpPr>
        <p:spPr>
          <a:xfrm>
            <a:off x="4560579" y="1375248"/>
            <a:ext cx="9532129" cy="8564692"/>
          </a:xfrm>
          <a:custGeom>
            <a:avLst/>
            <a:gdLst/>
            <a:ahLst/>
            <a:cxnLst/>
            <a:rect l="l" t="t" r="r" b="b"/>
            <a:pathLst>
              <a:path w="9532129" h="8564692">
                <a:moveTo>
                  <a:pt x="0" y="0"/>
                </a:moveTo>
                <a:lnTo>
                  <a:pt x="9532129" y="0"/>
                </a:lnTo>
                <a:lnTo>
                  <a:pt x="9532129" y="8564692"/>
                </a:lnTo>
                <a:lnTo>
                  <a:pt x="0" y="8564692"/>
                </a:lnTo>
                <a:lnTo>
                  <a:pt x="0" y="0"/>
                </a:lnTo>
                <a:close/>
              </a:path>
            </a:pathLst>
          </a:custGeom>
          <a:blipFill>
            <a:blip r:embed="rId2"/>
            <a:stretch>
              <a:fillRect r="-1127"/>
            </a:stretch>
          </a:blipFill>
        </p:spPr>
      </p:sp>
      <p:sp>
        <p:nvSpPr>
          <p:cNvPr id="3" name="TextBox 3"/>
          <p:cNvSpPr txBox="1"/>
          <p:nvPr/>
        </p:nvSpPr>
        <p:spPr>
          <a:xfrm>
            <a:off x="442457" y="424077"/>
            <a:ext cx="8937905" cy="951171"/>
          </a:xfrm>
          <a:prstGeom prst="rect">
            <a:avLst/>
          </a:prstGeom>
        </p:spPr>
        <p:txBody>
          <a:bodyPr lIns="0" tIns="0" rIns="0" bIns="0" rtlCol="0" anchor="t">
            <a:spAutoFit/>
          </a:bodyPr>
          <a:lstStyle/>
          <a:p>
            <a:pPr marL="0" lvl="0" indent="0" algn="l">
              <a:lnSpc>
                <a:spcPts val="7159"/>
              </a:lnSpc>
              <a:spcBef>
                <a:spcPct val="0"/>
              </a:spcBef>
            </a:pPr>
            <a:r>
              <a:rPr lang="en-US" sz="6818">
                <a:solidFill>
                  <a:srgbClr val="FFFFFF"/>
                </a:solidFill>
                <a:latin typeface="Garet Ultra-Bold"/>
              </a:rPr>
              <a:t>ENERGY ANALYSIS</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00104"/>
        </a:solidFill>
        <a:effectLst/>
      </p:bgPr>
    </p:bg>
    <p:spTree>
      <p:nvGrpSpPr>
        <p:cNvPr id="1" name=""/>
        <p:cNvGrpSpPr/>
        <p:nvPr/>
      </p:nvGrpSpPr>
      <p:grpSpPr>
        <a:xfrm>
          <a:off x="0" y="0"/>
          <a:ext cx="0" cy="0"/>
          <a:chOff x="0" y="0"/>
          <a:chExt cx="0" cy="0"/>
        </a:xfrm>
      </p:grpSpPr>
      <p:sp>
        <p:nvSpPr>
          <p:cNvPr id="2" name="Freeform 2"/>
          <p:cNvSpPr/>
          <p:nvPr/>
        </p:nvSpPr>
        <p:spPr>
          <a:xfrm>
            <a:off x="4010776" y="1626389"/>
            <a:ext cx="9067815" cy="7995866"/>
          </a:xfrm>
          <a:custGeom>
            <a:avLst/>
            <a:gdLst/>
            <a:ahLst/>
            <a:cxnLst/>
            <a:rect l="l" t="t" r="r" b="b"/>
            <a:pathLst>
              <a:path w="9067815" h="7995866">
                <a:moveTo>
                  <a:pt x="0" y="0"/>
                </a:moveTo>
                <a:lnTo>
                  <a:pt x="9067816" y="0"/>
                </a:lnTo>
                <a:lnTo>
                  <a:pt x="9067816" y="7995866"/>
                </a:lnTo>
                <a:lnTo>
                  <a:pt x="0" y="7995866"/>
                </a:lnTo>
                <a:lnTo>
                  <a:pt x="0" y="0"/>
                </a:lnTo>
                <a:close/>
              </a:path>
            </a:pathLst>
          </a:custGeom>
          <a:blipFill>
            <a:blip r:embed="rId2"/>
            <a:stretch>
              <a:fillRect/>
            </a:stretch>
          </a:blipFill>
        </p:spPr>
      </p:sp>
      <p:sp>
        <p:nvSpPr>
          <p:cNvPr id="3" name="TextBox 3"/>
          <p:cNvSpPr txBox="1"/>
          <p:nvPr/>
        </p:nvSpPr>
        <p:spPr>
          <a:xfrm>
            <a:off x="442457" y="424077"/>
            <a:ext cx="9861867" cy="951171"/>
          </a:xfrm>
          <a:prstGeom prst="rect">
            <a:avLst/>
          </a:prstGeom>
        </p:spPr>
        <p:txBody>
          <a:bodyPr lIns="0" tIns="0" rIns="0" bIns="0" rtlCol="0" anchor="t">
            <a:spAutoFit/>
          </a:bodyPr>
          <a:lstStyle/>
          <a:p>
            <a:pPr marL="0" lvl="0" indent="0" algn="l">
              <a:lnSpc>
                <a:spcPts val="7159"/>
              </a:lnSpc>
              <a:spcBef>
                <a:spcPct val="0"/>
              </a:spcBef>
            </a:pPr>
            <a:r>
              <a:rPr lang="en-US" sz="6818">
                <a:solidFill>
                  <a:srgbClr val="FFFFFF"/>
                </a:solidFill>
                <a:latin typeface="Garet Ultra-Bold"/>
              </a:rPr>
              <a:t>MOTION DETECTION</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00104"/>
        </a:solidFill>
        <a:effectLst/>
      </p:bgPr>
    </p:bg>
    <p:spTree>
      <p:nvGrpSpPr>
        <p:cNvPr id="1" name=""/>
        <p:cNvGrpSpPr/>
        <p:nvPr/>
      </p:nvGrpSpPr>
      <p:grpSpPr>
        <a:xfrm>
          <a:off x="0" y="0"/>
          <a:ext cx="0" cy="0"/>
          <a:chOff x="0" y="0"/>
          <a:chExt cx="0" cy="0"/>
        </a:xfrm>
      </p:grpSpPr>
      <p:sp>
        <p:nvSpPr>
          <p:cNvPr id="2" name="Freeform 2"/>
          <p:cNvSpPr/>
          <p:nvPr/>
        </p:nvSpPr>
        <p:spPr>
          <a:xfrm>
            <a:off x="3718659" y="1631411"/>
            <a:ext cx="11489505" cy="7437719"/>
          </a:xfrm>
          <a:custGeom>
            <a:avLst/>
            <a:gdLst/>
            <a:ahLst/>
            <a:cxnLst/>
            <a:rect l="l" t="t" r="r" b="b"/>
            <a:pathLst>
              <a:path w="11489505" h="7437719">
                <a:moveTo>
                  <a:pt x="0" y="0"/>
                </a:moveTo>
                <a:lnTo>
                  <a:pt x="11489505" y="0"/>
                </a:lnTo>
                <a:lnTo>
                  <a:pt x="11489505" y="7437719"/>
                </a:lnTo>
                <a:lnTo>
                  <a:pt x="0" y="7437719"/>
                </a:lnTo>
                <a:lnTo>
                  <a:pt x="0" y="0"/>
                </a:lnTo>
                <a:close/>
              </a:path>
            </a:pathLst>
          </a:custGeom>
          <a:blipFill>
            <a:blip r:embed="rId2"/>
            <a:stretch>
              <a:fillRect/>
            </a:stretch>
          </a:blipFill>
        </p:spPr>
      </p:sp>
      <p:sp>
        <p:nvSpPr>
          <p:cNvPr id="3" name="TextBox 3"/>
          <p:cNvSpPr txBox="1"/>
          <p:nvPr/>
        </p:nvSpPr>
        <p:spPr>
          <a:xfrm>
            <a:off x="442457" y="424077"/>
            <a:ext cx="14481676" cy="951171"/>
          </a:xfrm>
          <a:prstGeom prst="rect">
            <a:avLst/>
          </a:prstGeom>
        </p:spPr>
        <p:txBody>
          <a:bodyPr lIns="0" tIns="0" rIns="0" bIns="0" rtlCol="0" anchor="t">
            <a:spAutoFit/>
          </a:bodyPr>
          <a:lstStyle/>
          <a:p>
            <a:pPr marL="0" lvl="0" indent="0" algn="l">
              <a:lnSpc>
                <a:spcPts val="7159"/>
              </a:lnSpc>
              <a:spcBef>
                <a:spcPct val="0"/>
              </a:spcBef>
            </a:pPr>
            <a:r>
              <a:rPr lang="en-US" sz="6818">
                <a:solidFill>
                  <a:srgbClr val="FFFFFF"/>
                </a:solidFill>
                <a:latin typeface="Garet Ultra-Bold"/>
              </a:rPr>
              <a:t>PRESSURE ENERGY ANALYSIS</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00104"/>
        </a:solidFill>
        <a:effectLst/>
      </p:bgPr>
    </p:bg>
    <p:spTree>
      <p:nvGrpSpPr>
        <p:cNvPr id="1" name=""/>
        <p:cNvGrpSpPr/>
        <p:nvPr/>
      </p:nvGrpSpPr>
      <p:grpSpPr>
        <a:xfrm>
          <a:off x="0" y="0"/>
          <a:ext cx="0" cy="0"/>
          <a:chOff x="0" y="0"/>
          <a:chExt cx="0" cy="0"/>
        </a:xfrm>
      </p:grpSpPr>
      <p:sp>
        <p:nvSpPr>
          <p:cNvPr id="2" name="TextBox 2"/>
          <p:cNvSpPr txBox="1"/>
          <p:nvPr/>
        </p:nvSpPr>
        <p:spPr>
          <a:xfrm>
            <a:off x="5508533" y="86796"/>
            <a:ext cx="6563535" cy="1014019"/>
          </a:xfrm>
          <a:prstGeom prst="rect">
            <a:avLst/>
          </a:prstGeom>
        </p:spPr>
        <p:txBody>
          <a:bodyPr lIns="0" tIns="0" rIns="0" bIns="0" rtlCol="0" anchor="t">
            <a:spAutoFit/>
          </a:bodyPr>
          <a:lstStyle/>
          <a:p>
            <a:pPr marL="0" lvl="0" indent="0" algn="l">
              <a:lnSpc>
                <a:spcPts val="7840"/>
              </a:lnSpc>
            </a:pPr>
            <a:r>
              <a:rPr lang="en-US" sz="7000">
                <a:solidFill>
                  <a:srgbClr val="FFFFFF"/>
                </a:solidFill>
                <a:latin typeface="Garet Ultra-Bold"/>
              </a:rPr>
              <a:t>FLOWCHART</a:t>
            </a:r>
          </a:p>
        </p:txBody>
      </p:sp>
      <p:sp>
        <p:nvSpPr>
          <p:cNvPr id="3" name="Freeform 3"/>
          <p:cNvSpPr/>
          <p:nvPr/>
        </p:nvSpPr>
        <p:spPr>
          <a:xfrm rot="-9893434">
            <a:off x="7071190" y="-4922182"/>
            <a:ext cx="12299433" cy="8900317"/>
          </a:xfrm>
          <a:custGeom>
            <a:avLst/>
            <a:gdLst/>
            <a:ahLst/>
            <a:cxnLst/>
            <a:rect l="l" t="t" r="r" b="b"/>
            <a:pathLst>
              <a:path w="12299433" h="8900317">
                <a:moveTo>
                  <a:pt x="0" y="0"/>
                </a:moveTo>
                <a:lnTo>
                  <a:pt x="12299432" y="0"/>
                </a:lnTo>
                <a:lnTo>
                  <a:pt x="12299432" y="8900317"/>
                </a:lnTo>
                <a:lnTo>
                  <a:pt x="0" y="8900317"/>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
        <p:nvSpPr>
          <p:cNvPr id="4" name="Freeform 4"/>
          <p:cNvSpPr/>
          <p:nvPr/>
        </p:nvSpPr>
        <p:spPr>
          <a:xfrm>
            <a:off x="813336" y="1028700"/>
            <a:ext cx="7333245" cy="8904655"/>
          </a:xfrm>
          <a:custGeom>
            <a:avLst/>
            <a:gdLst/>
            <a:ahLst/>
            <a:cxnLst/>
            <a:rect l="l" t="t" r="r" b="b"/>
            <a:pathLst>
              <a:path w="7333245" h="8904655">
                <a:moveTo>
                  <a:pt x="0" y="0"/>
                </a:moveTo>
                <a:lnTo>
                  <a:pt x="7333246" y="0"/>
                </a:lnTo>
                <a:lnTo>
                  <a:pt x="7333246" y="8904655"/>
                </a:lnTo>
                <a:lnTo>
                  <a:pt x="0" y="8904655"/>
                </a:lnTo>
                <a:lnTo>
                  <a:pt x="0" y="0"/>
                </a:lnTo>
                <a:close/>
              </a:path>
            </a:pathLst>
          </a:custGeom>
          <a:blipFill>
            <a:blip r:embed="rId4"/>
            <a:stretch>
              <a:fillRect/>
            </a:stretch>
          </a:blipFill>
        </p:spPr>
      </p:sp>
      <p:sp>
        <p:nvSpPr>
          <p:cNvPr id="5" name="Freeform 5"/>
          <p:cNvSpPr/>
          <p:nvPr/>
        </p:nvSpPr>
        <p:spPr>
          <a:xfrm>
            <a:off x="11095422" y="1011027"/>
            <a:ext cx="5249675" cy="8832540"/>
          </a:xfrm>
          <a:custGeom>
            <a:avLst/>
            <a:gdLst/>
            <a:ahLst/>
            <a:cxnLst/>
            <a:rect l="l" t="t" r="r" b="b"/>
            <a:pathLst>
              <a:path w="5249675" h="8832540">
                <a:moveTo>
                  <a:pt x="0" y="0"/>
                </a:moveTo>
                <a:lnTo>
                  <a:pt x="5249675" y="0"/>
                </a:lnTo>
                <a:lnTo>
                  <a:pt x="5249675" y="8832541"/>
                </a:lnTo>
                <a:lnTo>
                  <a:pt x="0" y="8832541"/>
                </a:lnTo>
                <a:lnTo>
                  <a:pt x="0" y="0"/>
                </a:lnTo>
                <a:close/>
              </a:path>
            </a:pathLst>
          </a:custGeom>
          <a:blipFill>
            <a:blip r:embed="rId5"/>
            <a:stretch>
              <a:fillRect r="-1963"/>
            </a:stretch>
          </a:blipFill>
        </p:spPr>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00104"/>
        </a:solidFill>
        <a:effectLst/>
      </p:bgPr>
    </p:bg>
    <p:spTree>
      <p:nvGrpSpPr>
        <p:cNvPr id="1" name=""/>
        <p:cNvGrpSpPr/>
        <p:nvPr/>
      </p:nvGrpSpPr>
      <p:grpSpPr>
        <a:xfrm>
          <a:off x="0" y="0"/>
          <a:ext cx="0" cy="0"/>
          <a:chOff x="0" y="0"/>
          <a:chExt cx="0" cy="0"/>
        </a:xfrm>
      </p:grpSpPr>
      <p:sp>
        <p:nvSpPr>
          <p:cNvPr id="2" name="TextBox 2"/>
          <p:cNvSpPr txBox="1"/>
          <p:nvPr/>
        </p:nvSpPr>
        <p:spPr>
          <a:xfrm>
            <a:off x="677139" y="47625"/>
            <a:ext cx="8466861" cy="1014019"/>
          </a:xfrm>
          <a:prstGeom prst="rect">
            <a:avLst/>
          </a:prstGeom>
        </p:spPr>
        <p:txBody>
          <a:bodyPr lIns="0" tIns="0" rIns="0" bIns="0" rtlCol="0" anchor="t">
            <a:spAutoFit/>
          </a:bodyPr>
          <a:lstStyle/>
          <a:p>
            <a:pPr marL="0" lvl="0" indent="0" algn="l">
              <a:lnSpc>
                <a:spcPts val="7840"/>
              </a:lnSpc>
            </a:pPr>
            <a:r>
              <a:rPr lang="en-US" sz="7000">
                <a:solidFill>
                  <a:srgbClr val="FFFFFF"/>
                </a:solidFill>
                <a:latin typeface="Garet Ultra-Bold"/>
              </a:rPr>
              <a:t>USER INTERFACE</a:t>
            </a:r>
          </a:p>
        </p:txBody>
      </p:sp>
      <p:sp>
        <p:nvSpPr>
          <p:cNvPr id="3" name="Freeform 3"/>
          <p:cNvSpPr/>
          <p:nvPr/>
        </p:nvSpPr>
        <p:spPr>
          <a:xfrm rot="-9893434">
            <a:off x="7071190" y="-4922182"/>
            <a:ext cx="12299433" cy="8900317"/>
          </a:xfrm>
          <a:custGeom>
            <a:avLst/>
            <a:gdLst/>
            <a:ahLst/>
            <a:cxnLst/>
            <a:rect l="l" t="t" r="r" b="b"/>
            <a:pathLst>
              <a:path w="12299433" h="8900317">
                <a:moveTo>
                  <a:pt x="0" y="0"/>
                </a:moveTo>
                <a:lnTo>
                  <a:pt x="12299432" y="0"/>
                </a:lnTo>
                <a:lnTo>
                  <a:pt x="12299432" y="8900317"/>
                </a:lnTo>
                <a:lnTo>
                  <a:pt x="0" y="890031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1276983" y="1028700"/>
            <a:ext cx="15734034" cy="9283205"/>
          </a:xfrm>
          <a:custGeom>
            <a:avLst/>
            <a:gdLst/>
            <a:ahLst/>
            <a:cxnLst/>
            <a:rect l="l" t="t" r="r" b="b"/>
            <a:pathLst>
              <a:path w="15734034" h="9283205">
                <a:moveTo>
                  <a:pt x="0" y="0"/>
                </a:moveTo>
                <a:lnTo>
                  <a:pt x="15734034" y="0"/>
                </a:lnTo>
                <a:lnTo>
                  <a:pt x="15734034" y="9283205"/>
                </a:lnTo>
                <a:lnTo>
                  <a:pt x="0" y="9283205"/>
                </a:lnTo>
                <a:lnTo>
                  <a:pt x="0" y="0"/>
                </a:lnTo>
                <a:close/>
              </a:path>
            </a:pathLst>
          </a:custGeom>
          <a:blipFill>
            <a:blip r:embed="rId4"/>
            <a:stretch>
              <a:fillRect/>
            </a:stretch>
          </a:blipFill>
        </p:spPr>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00104"/>
        </a:solidFill>
        <a:effectLst/>
      </p:bgPr>
    </p:bg>
    <p:spTree>
      <p:nvGrpSpPr>
        <p:cNvPr id="1" name=""/>
        <p:cNvGrpSpPr/>
        <p:nvPr/>
      </p:nvGrpSpPr>
      <p:grpSpPr>
        <a:xfrm>
          <a:off x="0" y="0"/>
          <a:ext cx="0" cy="0"/>
          <a:chOff x="0" y="0"/>
          <a:chExt cx="0" cy="0"/>
        </a:xfrm>
      </p:grpSpPr>
      <p:sp>
        <p:nvSpPr>
          <p:cNvPr id="2" name="TextBox 2"/>
          <p:cNvSpPr txBox="1"/>
          <p:nvPr/>
        </p:nvSpPr>
        <p:spPr>
          <a:xfrm>
            <a:off x="677139" y="313568"/>
            <a:ext cx="6563535" cy="1014019"/>
          </a:xfrm>
          <a:prstGeom prst="rect">
            <a:avLst/>
          </a:prstGeom>
        </p:spPr>
        <p:txBody>
          <a:bodyPr lIns="0" tIns="0" rIns="0" bIns="0" rtlCol="0" anchor="t">
            <a:spAutoFit/>
          </a:bodyPr>
          <a:lstStyle/>
          <a:p>
            <a:pPr marL="0" lvl="0" indent="0" algn="l">
              <a:lnSpc>
                <a:spcPts val="7840"/>
              </a:lnSpc>
            </a:pPr>
            <a:r>
              <a:rPr lang="en-US" sz="7000">
                <a:solidFill>
                  <a:srgbClr val="FFFFFF"/>
                </a:solidFill>
                <a:latin typeface="Garet Ultra-Bold"/>
              </a:rPr>
              <a:t>UI</a:t>
            </a:r>
          </a:p>
        </p:txBody>
      </p:sp>
      <p:sp>
        <p:nvSpPr>
          <p:cNvPr id="3" name="Freeform 3"/>
          <p:cNvSpPr/>
          <p:nvPr/>
        </p:nvSpPr>
        <p:spPr>
          <a:xfrm rot="-9893434">
            <a:off x="5461392" y="977140"/>
            <a:ext cx="12299433" cy="8900317"/>
          </a:xfrm>
          <a:custGeom>
            <a:avLst/>
            <a:gdLst/>
            <a:ahLst/>
            <a:cxnLst/>
            <a:rect l="l" t="t" r="r" b="b"/>
            <a:pathLst>
              <a:path w="12299433" h="8900317">
                <a:moveTo>
                  <a:pt x="0" y="0"/>
                </a:moveTo>
                <a:lnTo>
                  <a:pt x="12299432" y="0"/>
                </a:lnTo>
                <a:lnTo>
                  <a:pt x="12299432" y="8900317"/>
                </a:lnTo>
                <a:lnTo>
                  <a:pt x="0" y="890031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pic>
        <p:nvPicPr>
          <p:cNvPr id="8" name="Picture 7">
            <a:extLst>
              <a:ext uri="{FF2B5EF4-FFF2-40B4-BE49-F238E27FC236}">
                <a16:creationId xmlns:a16="http://schemas.microsoft.com/office/drawing/2014/main" id="{30BC692A-B697-A9E4-FF6F-8B543B4705C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1999" y="-1"/>
            <a:ext cx="9202005" cy="4804911"/>
          </a:xfrm>
          <a:prstGeom prst="rect">
            <a:avLst/>
          </a:prstGeom>
        </p:spPr>
      </p:pic>
      <p:pic>
        <p:nvPicPr>
          <p:cNvPr id="10" name="Picture 9">
            <a:extLst>
              <a:ext uri="{FF2B5EF4-FFF2-40B4-BE49-F238E27FC236}">
                <a16:creationId xmlns:a16="http://schemas.microsoft.com/office/drawing/2014/main" id="{0A7429E6-CBAA-3CFE-700A-D1D0A1201636}"/>
              </a:ext>
            </a:extLst>
          </p:cNvPr>
          <p:cNvPicPr>
            <a:picLocks noChangeAspect="1"/>
          </p:cNvPicPr>
          <p:nvPr/>
        </p:nvPicPr>
        <p:blipFill rotWithShape="1">
          <a:blip r:embed="rId5">
            <a:extLst>
              <a:ext uri="{28A0092B-C50C-407E-A947-70E740481C1C}">
                <a14:useLocalDpi xmlns:a14="http://schemas.microsoft.com/office/drawing/2010/main" val="0"/>
              </a:ext>
            </a:extLst>
          </a:blip>
          <a:srcRect l="9735" r="12383"/>
          <a:stretch/>
        </p:blipFill>
        <p:spPr>
          <a:xfrm>
            <a:off x="0" y="4804911"/>
            <a:ext cx="9144000" cy="5500595"/>
          </a:xfrm>
          <a:prstGeom prst="rect">
            <a:avLst/>
          </a:prstGeom>
        </p:spPr>
      </p:pic>
      <p:pic>
        <p:nvPicPr>
          <p:cNvPr id="12" name="Picture 11">
            <a:extLst>
              <a:ext uri="{FF2B5EF4-FFF2-40B4-BE49-F238E27FC236}">
                <a16:creationId xmlns:a16="http://schemas.microsoft.com/office/drawing/2014/main" id="{FD2EF047-D79F-2834-8CAF-23C969238D31}"/>
              </a:ext>
            </a:extLst>
          </p:cNvPr>
          <p:cNvPicPr>
            <a:picLocks noChangeAspect="1"/>
          </p:cNvPicPr>
          <p:nvPr/>
        </p:nvPicPr>
        <p:blipFill rotWithShape="1">
          <a:blip r:embed="rId6">
            <a:extLst>
              <a:ext uri="{28A0092B-C50C-407E-A947-70E740481C1C}">
                <a14:useLocalDpi xmlns:a14="http://schemas.microsoft.com/office/drawing/2010/main" val="0"/>
              </a:ext>
            </a:extLst>
          </a:blip>
          <a:srcRect l="15837" r="13606"/>
          <a:stretch/>
        </p:blipFill>
        <p:spPr>
          <a:xfrm>
            <a:off x="11049000" y="5427299"/>
            <a:ext cx="7239000" cy="4859701"/>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0104"/>
        </a:solidFill>
        <a:effectLst/>
      </p:bgPr>
    </p:bg>
    <p:spTree>
      <p:nvGrpSpPr>
        <p:cNvPr id="1" name=""/>
        <p:cNvGrpSpPr/>
        <p:nvPr/>
      </p:nvGrpSpPr>
      <p:grpSpPr>
        <a:xfrm>
          <a:off x="0" y="0"/>
          <a:ext cx="0" cy="0"/>
          <a:chOff x="0" y="0"/>
          <a:chExt cx="0" cy="0"/>
        </a:xfrm>
      </p:grpSpPr>
      <p:sp>
        <p:nvSpPr>
          <p:cNvPr id="2" name="Freeform 2"/>
          <p:cNvSpPr/>
          <p:nvPr/>
        </p:nvSpPr>
        <p:spPr>
          <a:xfrm rot="-9507671">
            <a:off x="-3029938" y="5884887"/>
            <a:ext cx="11257635" cy="6746826"/>
          </a:xfrm>
          <a:custGeom>
            <a:avLst/>
            <a:gdLst/>
            <a:ahLst/>
            <a:cxnLst/>
            <a:rect l="l" t="t" r="r" b="b"/>
            <a:pathLst>
              <a:path w="11257635" h="6746826">
                <a:moveTo>
                  <a:pt x="0" y="0"/>
                </a:moveTo>
                <a:lnTo>
                  <a:pt x="11257635" y="0"/>
                </a:lnTo>
                <a:lnTo>
                  <a:pt x="11257635" y="6746826"/>
                </a:lnTo>
                <a:lnTo>
                  <a:pt x="0" y="6746826"/>
                </a:lnTo>
                <a:lnTo>
                  <a:pt x="0" y="0"/>
                </a:lnTo>
                <a:close/>
              </a:path>
            </a:pathLst>
          </a:custGeom>
          <a:blipFill>
            <a:blip r:embed="rId2">
              <a:extLst>
                <a:ext uri="{96DAC541-7B7A-43D3-8B79-37D633B846F1}">
                  <asvg:svgBlip xmlns:asvg="http://schemas.microsoft.com/office/drawing/2016/SVG/main" r:embed="rId3"/>
                </a:ext>
              </a:extLst>
            </a:blip>
            <a:stretch>
              <a:fillRect r="-76267"/>
            </a:stretch>
          </a:blipFill>
        </p:spPr>
      </p:sp>
      <p:sp>
        <p:nvSpPr>
          <p:cNvPr id="3" name="Freeform 3"/>
          <p:cNvSpPr/>
          <p:nvPr/>
        </p:nvSpPr>
        <p:spPr>
          <a:xfrm>
            <a:off x="-170503" y="1451047"/>
            <a:ext cx="18629006" cy="4897876"/>
          </a:xfrm>
          <a:custGeom>
            <a:avLst/>
            <a:gdLst/>
            <a:ahLst/>
            <a:cxnLst/>
            <a:rect l="l" t="t" r="r" b="b"/>
            <a:pathLst>
              <a:path w="18629006" h="4897876">
                <a:moveTo>
                  <a:pt x="0" y="0"/>
                </a:moveTo>
                <a:lnTo>
                  <a:pt x="18629006" y="0"/>
                </a:lnTo>
                <a:lnTo>
                  <a:pt x="18629006" y="4897877"/>
                </a:lnTo>
                <a:lnTo>
                  <a:pt x="0" y="4897877"/>
                </a:lnTo>
                <a:lnTo>
                  <a:pt x="0" y="0"/>
                </a:lnTo>
                <a:close/>
              </a:path>
            </a:pathLst>
          </a:custGeom>
          <a:blipFill>
            <a:blip r:embed="rId4"/>
            <a:stretch>
              <a:fillRect/>
            </a:stretch>
          </a:blipFill>
        </p:spPr>
      </p:sp>
      <p:sp>
        <p:nvSpPr>
          <p:cNvPr id="4" name="TextBox 4"/>
          <p:cNvSpPr txBox="1"/>
          <p:nvPr/>
        </p:nvSpPr>
        <p:spPr>
          <a:xfrm>
            <a:off x="2388445" y="572791"/>
            <a:ext cx="12113847" cy="502243"/>
          </a:xfrm>
          <a:prstGeom prst="rect">
            <a:avLst/>
          </a:prstGeom>
        </p:spPr>
        <p:txBody>
          <a:bodyPr lIns="0" tIns="0" rIns="0" bIns="0" rtlCol="0" anchor="t">
            <a:spAutoFit/>
          </a:bodyPr>
          <a:lstStyle/>
          <a:p>
            <a:pPr marL="0" lvl="0" indent="0" algn="l">
              <a:lnSpc>
                <a:spcPts val="3920"/>
              </a:lnSpc>
            </a:pPr>
            <a:r>
              <a:rPr lang="en-US" sz="3500">
                <a:solidFill>
                  <a:srgbClr val="FFFFFF"/>
                </a:solidFill>
                <a:latin typeface="Garet Ultra-Bold"/>
              </a:rPr>
              <a:t>SUPERVISORY CONTROL AND DATA ACQUISITION</a:t>
            </a:r>
          </a:p>
        </p:txBody>
      </p:sp>
      <p:sp>
        <p:nvSpPr>
          <p:cNvPr id="5" name="TextBox 5"/>
          <p:cNvSpPr txBox="1"/>
          <p:nvPr/>
        </p:nvSpPr>
        <p:spPr>
          <a:xfrm>
            <a:off x="342010" y="6794181"/>
            <a:ext cx="17603981" cy="1116136"/>
          </a:xfrm>
          <a:prstGeom prst="rect">
            <a:avLst/>
          </a:prstGeom>
        </p:spPr>
        <p:txBody>
          <a:bodyPr lIns="0" tIns="0" rIns="0" bIns="0" rtlCol="0" anchor="t">
            <a:spAutoFit/>
          </a:bodyPr>
          <a:lstStyle/>
          <a:p>
            <a:pPr algn="l">
              <a:lnSpc>
                <a:spcPts val="4519"/>
              </a:lnSpc>
            </a:pPr>
            <a:r>
              <a:rPr lang="en-US" sz="3830">
                <a:solidFill>
                  <a:srgbClr val="F4F8FF"/>
                </a:solidFill>
                <a:latin typeface="Montserrat"/>
              </a:rPr>
              <a:t> SCADA (Supervisory Control and Data Acquisition) model for optimizing energy harvesting from footsteps.</a:t>
            </a:r>
          </a:p>
        </p:txBody>
      </p:sp>
      <p:sp>
        <p:nvSpPr>
          <p:cNvPr id="6" name="TextBox 6"/>
          <p:cNvSpPr txBox="1"/>
          <p:nvPr/>
        </p:nvSpPr>
        <p:spPr>
          <a:xfrm>
            <a:off x="342010" y="8357992"/>
            <a:ext cx="17603981" cy="1674102"/>
          </a:xfrm>
          <a:prstGeom prst="rect">
            <a:avLst/>
          </a:prstGeom>
        </p:spPr>
        <p:txBody>
          <a:bodyPr lIns="0" tIns="0" rIns="0" bIns="0" rtlCol="0" anchor="t">
            <a:spAutoFit/>
          </a:bodyPr>
          <a:lstStyle/>
          <a:p>
            <a:pPr algn="l">
              <a:lnSpc>
                <a:spcPts val="4519"/>
              </a:lnSpc>
            </a:pPr>
            <a:r>
              <a:rPr lang="en-US" sz="3830">
                <a:solidFill>
                  <a:srgbClr val="F4F8FF"/>
                </a:solidFill>
                <a:latin typeface="Montserrat"/>
              </a:rPr>
              <a:t>Integration of sensors, actuators, and data collection components to monitor, control, and optimize the energy harvesting process through different layers.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00104"/>
        </a:solidFill>
        <a:effectLst/>
      </p:bgPr>
    </p:bg>
    <p:spTree>
      <p:nvGrpSpPr>
        <p:cNvPr id="1" name=""/>
        <p:cNvGrpSpPr/>
        <p:nvPr/>
      </p:nvGrpSpPr>
      <p:grpSpPr>
        <a:xfrm>
          <a:off x="0" y="0"/>
          <a:ext cx="0" cy="0"/>
          <a:chOff x="0" y="0"/>
          <a:chExt cx="0" cy="0"/>
        </a:xfrm>
      </p:grpSpPr>
      <p:sp>
        <p:nvSpPr>
          <p:cNvPr id="2" name="TextBox 2"/>
          <p:cNvSpPr txBox="1"/>
          <p:nvPr/>
        </p:nvSpPr>
        <p:spPr>
          <a:xfrm>
            <a:off x="677139" y="313568"/>
            <a:ext cx="6563535" cy="1014019"/>
          </a:xfrm>
          <a:prstGeom prst="rect">
            <a:avLst/>
          </a:prstGeom>
        </p:spPr>
        <p:txBody>
          <a:bodyPr lIns="0" tIns="0" rIns="0" bIns="0" rtlCol="0" anchor="t">
            <a:spAutoFit/>
          </a:bodyPr>
          <a:lstStyle/>
          <a:p>
            <a:pPr marL="0" lvl="0" indent="0" algn="l">
              <a:lnSpc>
                <a:spcPts val="7840"/>
              </a:lnSpc>
            </a:pPr>
            <a:r>
              <a:rPr lang="en-US" sz="7000">
                <a:solidFill>
                  <a:srgbClr val="FFFFFF"/>
                </a:solidFill>
                <a:latin typeface="Garet Ultra-Bold"/>
              </a:rPr>
              <a:t>UI</a:t>
            </a:r>
          </a:p>
        </p:txBody>
      </p:sp>
      <p:sp>
        <p:nvSpPr>
          <p:cNvPr id="3" name="Freeform 3"/>
          <p:cNvSpPr/>
          <p:nvPr/>
        </p:nvSpPr>
        <p:spPr>
          <a:xfrm rot="-9893434">
            <a:off x="7071190" y="-4922182"/>
            <a:ext cx="12299433" cy="8900317"/>
          </a:xfrm>
          <a:custGeom>
            <a:avLst/>
            <a:gdLst/>
            <a:ahLst/>
            <a:cxnLst/>
            <a:rect l="l" t="t" r="r" b="b"/>
            <a:pathLst>
              <a:path w="12299433" h="8900317">
                <a:moveTo>
                  <a:pt x="0" y="0"/>
                </a:moveTo>
                <a:lnTo>
                  <a:pt x="12299432" y="0"/>
                </a:lnTo>
                <a:lnTo>
                  <a:pt x="12299432" y="8900317"/>
                </a:lnTo>
                <a:lnTo>
                  <a:pt x="0" y="890031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0" y="4650978"/>
            <a:ext cx="7240674" cy="5461652"/>
          </a:xfrm>
          <a:custGeom>
            <a:avLst/>
            <a:gdLst/>
            <a:ahLst/>
            <a:cxnLst/>
            <a:rect l="l" t="t" r="r" b="b"/>
            <a:pathLst>
              <a:path w="7240674" h="5461652">
                <a:moveTo>
                  <a:pt x="0" y="0"/>
                </a:moveTo>
                <a:lnTo>
                  <a:pt x="7240674" y="0"/>
                </a:lnTo>
                <a:lnTo>
                  <a:pt x="7240674" y="5461652"/>
                </a:lnTo>
                <a:lnTo>
                  <a:pt x="0" y="5461652"/>
                </a:lnTo>
                <a:lnTo>
                  <a:pt x="0" y="0"/>
                </a:lnTo>
                <a:close/>
              </a:path>
            </a:pathLst>
          </a:custGeom>
          <a:blipFill>
            <a:blip r:embed="rId4"/>
            <a:stretch>
              <a:fillRect l="-30467" t="-1838" r="-31821" b="-1838"/>
            </a:stretch>
          </a:blipFill>
        </p:spPr>
      </p:sp>
      <p:sp>
        <p:nvSpPr>
          <p:cNvPr id="5" name="Freeform 5"/>
          <p:cNvSpPr/>
          <p:nvPr/>
        </p:nvSpPr>
        <p:spPr>
          <a:xfrm>
            <a:off x="5514732" y="0"/>
            <a:ext cx="7258536" cy="4607844"/>
          </a:xfrm>
          <a:custGeom>
            <a:avLst/>
            <a:gdLst/>
            <a:ahLst/>
            <a:cxnLst/>
            <a:rect l="l" t="t" r="r" b="b"/>
            <a:pathLst>
              <a:path w="7258536" h="4607844">
                <a:moveTo>
                  <a:pt x="0" y="0"/>
                </a:moveTo>
                <a:lnTo>
                  <a:pt x="7258536" y="0"/>
                </a:lnTo>
                <a:lnTo>
                  <a:pt x="7258536" y="4607844"/>
                </a:lnTo>
                <a:lnTo>
                  <a:pt x="0" y="4607844"/>
                </a:lnTo>
                <a:lnTo>
                  <a:pt x="0" y="0"/>
                </a:lnTo>
                <a:close/>
              </a:path>
            </a:pathLst>
          </a:custGeom>
          <a:blipFill>
            <a:blip r:embed="rId5"/>
            <a:stretch>
              <a:fillRect l="-18815" t="-9613" r="-21237" b="-1661"/>
            </a:stretch>
          </a:blipFill>
        </p:spPr>
      </p:sp>
      <p:sp>
        <p:nvSpPr>
          <p:cNvPr id="6" name="Freeform 6"/>
          <p:cNvSpPr/>
          <p:nvPr/>
        </p:nvSpPr>
        <p:spPr>
          <a:xfrm>
            <a:off x="9885494" y="4650978"/>
            <a:ext cx="8402506" cy="5636022"/>
          </a:xfrm>
          <a:custGeom>
            <a:avLst/>
            <a:gdLst/>
            <a:ahLst/>
            <a:cxnLst/>
            <a:rect l="l" t="t" r="r" b="b"/>
            <a:pathLst>
              <a:path w="8402506" h="5636022">
                <a:moveTo>
                  <a:pt x="0" y="0"/>
                </a:moveTo>
                <a:lnTo>
                  <a:pt x="8402506" y="0"/>
                </a:lnTo>
                <a:lnTo>
                  <a:pt x="8402506" y="5636022"/>
                </a:lnTo>
                <a:lnTo>
                  <a:pt x="0" y="5636022"/>
                </a:lnTo>
                <a:lnTo>
                  <a:pt x="0" y="0"/>
                </a:lnTo>
                <a:close/>
              </a:path>
            </a:pathLst>
          </a:custGeom>
          <a:blipFill>
            <a:blip r:embed="rId6"/>
            <a:stretch>
              <a:fillRect l="-28454" r="-32712" b="-16083"/>
            </a:stretch>
          </a:blipFill>
        </p:spPr>
      </p:sp>
    </p:spTree>
    <p:extLst>
      <p:ext uri="{BB962C8B-B14F-4D97-AF65-F5344CB8AC3E}">
        <p14:creationId xmlns:p14="http://schemas.microsoft.com/office/powerpoint/2010/main" val="40450142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00104"/>
        </a:solidFill>
        <a:effectLst/>
      </p:bgPr>
    </p:bg>
    <p:spTree>
      <p:nvGrpSpPr>
        <p:cNvPr id="1" name=""/>
        <p:cNvGrpSpPr/>
        <p:nvPr/>
      </p:nvGrpSpPr>
      <p:grpSpPr>
        <a:xfrm>
          <a:off x="0" y="0"/>
          <a:ext cx="0" cy="0"/>
          <a:chOff x="0" y="0"/>
          <a:chExt cx="0" cy="0"/>
        </a:xfrm>
      </p:grpSpPr>
      <p:sp>
        <p:nvSpPr>
          <p:cNvPr id="2" name="Freeform 2"/>
          <p:cNvSpPr/>
          <p:nvPr/>
        </p:nvSpPr>
        <p:spPr>
          <a:xfrm>
            <a:off x="0" y="743989"/>
            <a:ext cx="18288000" cy="9543011"/>
          </a:xfrm>
          <a:custGeom>
            <a:avLst/>
            <a:gdLst/>
            <a:ahLst/>
            <a:cxnLst/>
            <a:rect l="l" t="t" r="r" b="b"/>
            <a:pathLst>
              <a:path w="18288000" h="9543011">
                <a:moveTo>
                  <a:pt x="0" y="0"/>
                </a:moveTo>
                <a:lnTo>
                  <a:pt x="18288000" y="0"/>
                </a:lnTo>
                <a:lnTo>
                  <a:pt x="18288000" y="9543011"/>
                </a:lnTo>
                <a:lnTo>
                  <a:pt x="0" y="954301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3163370" y="3870772"/>
            <a:ext cx="11502055" cy="1954594"/>
          </a:xfrm>
          <a:prstGeom prst="rect">
            <a:avLst/>
          </a:prstGeom>
        </p:spPr>
        <p:txBody>
          <a:bodyPr lIns="0" tIns="0" rIns="0" bIns="0" rtlCol="0" anchor="t">
            <a:spAutoFit/>
          </a:bodyPr>
          <a:lstStyle/>
          <a:p>
            <a:pPr marL="0" lvl="0" indent="0" algn="l">
              <a:lnSpc>
                <a:spcPts val="14810"/>
              </a:lnSpc>
              <a:spcBef>
                <a:spcPct val="0"/>
              </a:spcBef>
            </a:pPr>
            <a:r>
              <a:rPr lang="en-US" sz="14105">
                <a:solidFill>
                  <a:srgbClr val="FFFFFF"/>
                </a:solidFill>
                <a:latin typeface="Garet Ultra-Bold"/>
              </a:rPr>
              <a:t>THANK YOU</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0104"/>
        </a:solidFill>
        <a:effectLst/>
      </p:bgPr>
    </p:bg>
    <p:spTree>
      <p:nvGrpSpPr>
        <p:cNvPr id="1" name=""/>
        <p:cNvGrpSpPr/>
        <p:nvPr/>
      </p:nvGrpSpPr>
      <p:grpSpPr>
        <a:xfrm>
          <a:off x="0" y="0"/>
          <a:ext cx="0" cy="0"/>
          <a:chOff x="0" y="0"/>
          <a:chExt cx="0" cy="0"/>
        </a:xfrm>
      </p:grpSpPr>
      <p:sp>
        <p:nvSpPr>
          <p:cNvPr id="2" name="Freeform 2"/>
          <p:cNvSpPr/>
          <p:nvPr/>
        </p:nvSpPr>
        <p:spPr>
          <a:xfrm>
            <a:off x="11401431" y="-7523399"/>
            <a:ext cx="9521990" cy="12849235"/>
          </a:xfrm>
          <a:custGeom>
            <a:avLst/>
            <a:gdLst/>
            <a:ahLst/>
            <a:cxnLst/>
            <a:rect l="l" t="t" r="r" b="b"/>
            <a:pathLst>
              <a:path w="9521990" h="12849235">
                <a:moveTo>
                  <a:pt x="0" y="0"/>
                </a:moveTo>
                <a:lnTo>
                  <a:pt x="9521990" y="0"/>
                </a:lnTo>
                <a:lnTo>
                  <a:pt x="9521990" y="12849235"/>
                </a:lnTo>
                <a:lnTo>
                  <a:pt x="0" y="12849235"/>
                </a:lnTo>
                <a:lnTo>
                  <a:pt x="0" y="0"/>
                </a:lnTo>
                <a:close/>
              </a:path>
            </a:pathLst>
          </a:custGeom>
          <a:blipFill>
            <a:blip r:embed="rId2">
              <a:extLst>
                <a:ext uri="{96DAC541-7B7A-43D3-8B79-37D633B846F1}">
                  <asvg:svgBlip xmlns:asvg="http://schemas.microsoft.com/office/drawing/2016/SVG/main" r:embed="rId3"/>
                </a:ext>
              </a:extLst>
            </a:blip>
            <a:stretch>
              <a:fillRect l="-56579"/>
            </a:stretch>
          </a:blipFill>
        </p:spPr>
      </p:sp>
      <p:sp>
        <p:nvSpPr>
          <p:cNvPr id="3" name="Freeform 3"/>
          <p:cNvSpPr/>
          <p:nvPr/>
        </p:nvSpPr>
        <p:spPr>
          <a:xfrm rot="-2256539">
            <a:off x="11648186" y="6588162"/>
            <a:ext cx="8663258" cy="6269049"/>
          </a:xfrm>
          <a:custGeom>
            <a:avLst/>
            <a:gdLst/>
            <a:ahLst/>
            <a:cxnLst/>
            <a:rect l="l" t="t" r="r" b="b"/>
            <a:pathLst>
              <a:path w="8663258" h="6269049">
                <a:moveTo>
                  <a:pt x="0" y="0"/>
                </a:moveTo>
                <a:lnTo>
                  <a:pt x="8663259" y="0"/>
                </a:lnTo>
                <a:lnTo>
                  <a:pt x="8663259" y="6269048"/>
                </a:lnTo>
                <a:lnTo>
                  <a:pt x="0" y="626904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AutoShape 4"/>
          <p:cNvSpPr/>
          <p:nvPr/>
        </p:nvSpPr>
        <p:spPr>
          <a:xfrm>
            <a:off x="840702" y="2364212"/>
            <a:ext cx="0" cy="6455652"/>
          </a:xfrm>
          <a:prstGeom prst="line">
            <a:avLst/>
          </a:prstGeom>
          <a:ln w="38100" cap="flat">
            <a:solidFill>
              <a:srgbClr val="F53725"/>
            </a:solidFill>
            <a:prstDash val="solid"/>
            <a:headEnd type="none" w="sm" len="sm"/>
            <a:tailEnd type="none" w="sm" len="sm"/>
          </a:ln>
        </p:spPr>
      </p:sp>
      <p:grpSp>
        <p:nvGrpSpPr>
          <p:cNvPr id="5" name="Group 5"/>
          <p:cNvGrpSpPr/>
          <p:nvPr/>
        </p:nvGrpSpPr>
        <p:grpSpPr>
          <a:xfrm>
            <a:off x="638175" y="1959159"/>
            <a:ext cx="405054" cy="405054"/>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104"/>
            </a:solidFill>
            <a:ln w="28575" cap="sq">
              <a:solidFill>
                <a:srgbClr val="F53725"/>
              </a:solidFill>
              <a:prstDash val="solid"/>
              <a:miter/>
            </a:ln>
          </p:spPr>
        </p:sp>
        <p:sp>
          <p:nvSpPr>
            <p:cNvPr id="7" name="TextBox 7"/>
            <p:cNvSpPr txBox="1"/>
            <p:nvPr/>
          </p:nvSpPr>
          <p:spPr>
            <a:xfrm>
              <a:off x="76200" y="76200"/>
              <a:ext cx="660400" cy="660400"/>
            </a:xfrm>
            <a:prstGeom prst="rect">
              <a:avLst/>
            </a:prstGeom>
          </p:spPr>
          <p:txBody>
            <a:bodyPr lIns="27093" tIns="27093" rIns="27093" bIns="27093" rtlCol="0" anchor="ctr"/>
            <a:lstStyle/>
            <a:p>
              <a:pPr algn="ctr">
                <a:lnSpc>
                  <a:spcPts val="74"/>
                </a:lnSpc>
              </a:pPr>
              <a:endParaRPr/>
            </a:p>
          </p:txBody>
        </p:sp>
      </p:grpSp>
      <p:grpSp>
        <p:nvGrpSpPr>
          <p:cNvPr id="8" name="Group 8"/>
          <p:cNvGrpSpPr/>
          <p:nvPr/>
        </p:nvGrpSpPr>
        <p:grpSpPr>
          <a:xfrm>
            <a:off x="638175" y="3926569"/>
            <a:ext cx="405054" cy="405054"/>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104"/>
            </a:solidFill>
            <a:ln w="28575" cap="sq">
              <a:solidFill>
                <a:srgbClr val="F53725"/>
              </a:solidFill>
              <a:prstDash val="solid"/>
              <a:miter/>
            </a:ln>
          </p:spPr>
        </p:sp>
        <p:sp>
          <p:nvSpPr>
            <p:cNvPr id="10" name="TextBox 10"/>
            <p:cNvSpPr txBox="1"/>
            <p:nvPr/>
          </p:nvSpPr>
          <p:spPr>
            <a:xfrm>
              <a:off x="76200" y="76200"/>
              <a:ext cx="660400" cy="660400"/>
            </a:xfrm>
            <a:prstGeom prst="rect">
              <a:avLst/>
            </a:prstGeom>
          </p:spPr>
          <p:txBody>
            <a:bodyPr lIns="27093" tIns="27093" rIns="27093" bIns="27093" rtlCol="0" anchor="ctr"/>
            <a:lstStyle/>
            <a:p>
              <a:pPr algn="ctr">
                <a:lnSpc>
                  <a:spcPts val="74"/>
                </a:lnSpc>
              </a:pPr>
              <a:endParaRPr/>
            </a:p>
          </p:txBody>
        </p:sp>
      </p:grpSp>
      <p:sp>
        <p:nvSpPr>
          <p:cNvPr id="11" name="TextBox 11"/>
          <p:cNvSpPr txBox="1"/>
          <p:nvPr/>
        </p:nvSpPr>
        <p:spPr>
          <a:xfrm>
            <a:off x="1379391" y="2568785"/>
            <a:ext cx="6772680" cy="784898"/>
          </a:xfrm>
          <a:prstGeom prst="rect">
            <a:avLst/>
          </a:prstGeom>
        </p:spPr>
        <p:txBody>
          <a:bodyPr lIns="0" tIns="0" rIns="0" bIns="0" rtlCol="0" anchor="t">
            <a:spAutoFit/>
          </a:bodyPr>
          <a:lstStyle/>
          <a:p>
            <a:pPr algn="l">
              <a:lnSpc>
                <a:spcPts val="3148"/>
              </a:lnSpc>
            </a:pPr>
            <a:r>
              <a:rPr lang="en-US" sz="2580">
                <a:solidFill>
                  <a:srgbClr val="FFFFFF"/>
                </a:solidFill>
                <a:latin typeface="Montserrat"/>
              </a:rPr>
              <a:t>Piezoelectric Sensors</a:t>
            </a:r>
          </a:p>
          <a:p>
            <a:pPr marL="0" lvl="0" indent="0" algn="l">
              <a:lnSpc>
                <a:spcPts val="3148"/>
              </a:lnSpc>
              <a:spcBef>
                <a:spcPct val="0"/>
              </a:spcBef>
            </a:pPr>
            <a:r>
              <a:rPr lang="en-US" sz="2580">
                <a:solidFill>
                  <a:srgbClr val="FFFFFF"/>
                </a:solidFill>
                <a:latin typeface="Montserrat"/>
              </a:rPr>
              <a:t>Data Collection Interval</a:t>
            </a:r>
          </a:p>
        </p:txBody>
      </p:sp>
      <p:sp>
        <p:nvSpPr>
          <p:cNvPr id="12" name="TextBox 12"/>
          <p:cNvSpPr txBox="1"/>
          <p:nvPr/>
        </p:nvSpPr>
        <p:spPr>
          <a:xfrm>
            <a:off x="1379391" y="4449657"/>
            <a:ext cx="6772680" cy="1175862"/>
          </a:xfrm>
          <a:prstGeom prst="rect">
            <a:avLst/>
          </a:prstGeom>
        </p:spPr>
        <p:txBody>
          <a:bodyPr lIns="0" tIns="0" rIns="0" bIns="0" rtlCol="0" anchor="t">
            <a:spAutoFit/>
          </a:bodyPr>
          <a:lstStyle/>
          <a:p>
            <a:pPr algn="l">
              <a:lnSpc>
                <a:spcPts val="3148"/>
              </a:lnSpc>
            </a:pPr>
            <a:r>
              <a:rPr lang="en-US" sz="2580">
                <a:solidFill>
                  <a:srgbClr val="FFFFFF"/>
                </a:solidFill>
                <a:latin typeface="Montserrat"/>
              </a:rPr>
              <a:t>Footstep Frequency Calculation</a:t>
            </a:r>
          </a:p>
          <a:p>
            <a:pPr algn="l">
              <a:lnSpc>
                <a:spcPts val="3148"/>
              </a:lnSpc>
            </a:pPr>
            <a:r>
              <a:rPr lang="en-US" sz="2580">
                <a:solidFill>
                  <a:srgbClr val="FFFFFF"/>
                </a:solidFill>
                <a:latin typeface="Montserrat"/>
              </a:rPr>
              <a:t>Environmental Conditions Analysis</a:t>
            </a:r>
          </a:p>
          <a:p>
            <a:pPr marL="0" lvl="0" indent="0" algn="l">
              <a:lnSpc>
                <a:spcPts val="3148"/>
              </a:lnSpc>
              <a:spcBef>
                <a:spcPct val="0"/>
              </a:spcBef>
            </a:pPr>
            <a:r>
              <a:rPr lang="en-US" sz="2580">
                <a:solidFill>
                  <a:srgbClr val="FFFFFF"/>
                </a:solidFill>
                <a:latin typeface="Montserrat"/>
              </a:rPr>
              <a:t>Footstep Pattern Analysis</a:t>
            </a:r>
          </a:p>
        </p:txBody>
      </p:sp>
      <p:sp>
        <p:nvSpPr>
          <p:cNvPr id="13" name="TextBox 13"/>
          <p:cNvSpPr txBox="1"/>
          <p:nvPr/>
        </p:nvSpPr>
        <p:spPr>
          <a:xfrm>
            <a:off x="1379391" y="2143545"/>
            <a:ext cx="4943699" cy="259379"/>
          </a:xfrm>
          <a:prstGeom prst="rect">
            <a:avLst/>
          </a:prstGeom>
        </p:spPr>
        <p:txBody>
          <a:bodyPr lIns="0" tIns="0" rIns="0" bIns="0" rtlCol="0" anchor="t">
            <a:spAutoFit/>
          </a:bodyPr>
          <a:lstStyle/>
          <a:p>
            <a:pPr marL="0" lvl="0" indent="0" algn="l">
              <a:lnSpc>
                <a:spcPts val="1528"/>
              </a:lnSpc>
              <a:spcBef>
                <a:spcPct val="0"/>
              </a:spcBef>
            </a:pPr>
            <a:r>
              <a:rPr lang="en-US" sz="3057">
                <a:solidFill>
                  <a:srgbClr val="FFFFFF"/>
                </a:solidFill>
                <a:latin typeface="Garet Ultra-Bold"/>
              </a:rPr>
              <a:t>Data Acquisition Layer</a:t>
            </a:r>
          </a:p>
        </p:txBody>
      </p:sp>
      <p:sp>
        <p:nvSpPr>
          <p:cNvPr id="14" name="TextBox 14"/>
          <p:cNvSpPr txBox="1"/>
          <p:nvPr/>
        </p:nvSpPr>
        <p:spPr>
          <a:xfrm>
            <a:off x="1379391" y="4024225"/>
            <a:ext cx="4943699" cy="262933"/>
          </a:xfrm>
          <a:prstGeom prst="rect">
            <a:avLst/>
          </a:prstGeom>
        </p:spPr>
        <p:txBody>
          <a:bodyPr lIns="0" tIns="0" rIns="0" bIns="0" rtlCol="0" anchor="t">
            <a:spAutoFit/>
          </a:bodyPr>
          <a:lstStyle/>
          <a:p>
            <a:pPr marL="0" lvl="0" indent="0" algn="l">
              <a:lnSpc>
                <a:spcPts val="1528"/>
              </a:lnSpc>
              <a:spcBef>
                <a:spcPct val="0"/>
              </a:spcBef>
            </a:pPr>
            <a:r>
              <a:rPr lang="en-US" sz="3057">
                <a:solidFill>
                  <a:srgbClr val="FFFFFF"/>
                </a:solidFill>
                <a:latin typeface="Garet Ultra-Bold"/>
              </a:rPr>
              <a:t>Data Processing Layer</a:t>
            </a:r>
          </a:p>
        </p:txBody>
      </p:sp>
      <p:sp>
        <p:nvSpPr>
          <p:cNvPr id="15" name="TextBox 15"/>
          <p:cNvSpPr txBox="1"/>
          <p:nvPr/>
        </p:nvSpPr>
        <p:spPr>
          <a:xfrm>
            <a:off x="1359038" y="6133625"/>
            <a:ext cx="5663815" cy="262933"/>
          </a:xfrm>
          <a:prstGeom prst="rect">
            <a:avLst/>
          </a:prstGeom>
        </p:spPr>
        <p:txBody>
          <a:bodyPr lIns="0" tIns="0" rIns="0" bIns="0" rtlCol="0" anchor="t">
            <a:spAutoFit/>
          </a:bodyPr>
          <a:lstStyle/>
          <a:p>
            <a:pPr marL="0" lvl="0" indent="0" algn="l">
              <a:lnSpc>
                <a:spcPts val="1528"/>
              </a:lnSpc>
              <a:spcBef>
                <a:spcPct val="0"/>
              </a:spcBef>
            </a:pPr>
            <a:r>
              <a:rPr lang="en-US" sz="3057">
                <a:solidFill>
                  <a:srgbClr val="FFFFFF"/>
                </a:solidFill>
                <a:latin typeface="Garet Ultra-Bold"/>
              </a:rPr>
              <a:t>Supervisory Control Layer</a:t>
            </a:r>
          </a:p>
        </p:txBody>
      </p:sp>
      <p:sp>
        <p:nvSpPr>
          <p:cNvPr id="16" name="TextBox 16"/>
          <p:cNvSpPr txBox="1"/>
          <p:nvPr/>
        </p:nvSpPr>
        <p:spPr>
          <a:xfrm>
            <a:off x="1379391" y="8247715"/>
            <a:ext cx="5198240" cy="259378"/>
          </a:xfrm>
          <a:prstGeom prst="rect">
            <a:avLst/>
          </a:prstGeom>
        </p:spPr>
        <p:txBody>
          <a:bodyPr lIns="0" tIns="0" rIns="0" bIns="0" rtlCol="0" anchor="t">
            <a:spAutoFit/>
          </a:bodyPr>
          <a:lstStyle/>
          <a:p>
            <a:pPr marL="0" lvl="0" indent="0" algn="l">
              <a:lnSpc>
                <a:spcPts val="1528"/>
              </a:lnSpc>
              <a:spcBef>
                <a:spcPct val="0"/>
              </a:spcBef>
            </a:pPr>
            <a:r>
              <a:rPr lang="en-US" sz="3057">
                <a:solidFill>
                  <a:srgbClr val="FFFFFF"/>
                </a:solidFill>
                <a:latin typeface="Garet Ultra-Bold"/>
              </a:rPr>
              <a:t>User Interface Layer</a:t>
            </a:r>
          </a:p>
        </p:txBody>
      </p:sp>
      <p:sp>
        <p:nvSpPr>
          <p:cNvPr id="17" name="TextBox 17"/>
          <p:cNvSpPr txBox="1"/>
          <p:nvPr/>
        </p:nvSpPr>
        <p:spPr>
          <a:xfrm>
            <a:off x="9214932" y="4364101"/>
            <a:ext cx="5987738" cy="243048"/>
          </a:xfrm>
          <a:prstGeom prst="rect">
            <a:avLst/>
          </a:prstGeom>
        </p:spPr>
        <p:txBody>
          <a:bodyPr lIns="0" tIns="0" rIns="0" bIns="0" rtlCol="0" anchor="t">
            <a:spAutoFit/>
          </a:bodyPr>
          <a:lstStyle/>
          <a:p>
            <a:pPr marL="0" lvl="0" indent="0" algn="l">
              <a:lnSpc>
                <a:spcPts val="1474"/>
              </a:lnSpc>
              <a:spcBef>
                <a:spcPct val="0"/>
              </a:spcBef>
            </a:pPr>
            <a:r>
              <a:rPr lang="en-US" sz="2948">
                <a:solidFill>
                  <a:srgbClr val="FFFFFF"/>
                </a:solidFill>
                <a:latin typeface="Garet Ultra-Bold"/>
              </a:rPr>
              <a:t>Communication Layer</a:t>
            </a:r>
          </a:p>
        </p:txBody>
      </p:sp>
      <p:sp>
        <p:nvSpPr>
          <p:cNvPr id="18" name="TextBox 18"/>
          <p:cNvSpPr txBox="1"/>
          <p:nvPr/>
        </p:nvSpPr>
        <p:spPr>
          <a:xfrm>
            <a:off x="1325119" y="6629430"/>
            <a:ext cx="6826952" cy="1175862"/>
          </a:xfrm>
          <a:prstGeom prst="rect">
            <a:avLst/>
          </a:prstGeom>
        </p:spPr>
        <p:txBody>
          <a:bodyPr lIns="0" tIns="0" rIns="0" bIns="0" rtlCol="0" anchor="t">
            <a:spAutoFit/>
          </a:bodyPr>
          <a:lstStyle/>
          <a:p>
            <a:pPr algn="l">
              <a:lnSpc>
                <a:spcPts val="3148"/>
              </a:lnSpc>
            </a:pPr>
            <a:r>
              <a:rPr lang="en-US" sz="2580">
                <a:solidFill>
                  <a:srgbClr val="FFFFFF"/>
                </a:solidFill>
                <a:latin typeface="Montserrat"/>
              </a:rPr>
              <a:t>System Status Monitoring</a:t>
            </a:r>
          </a:p>
          <a:p>
            <a:pPr algn="l">
              <a:lnSpc>
                <a:spcPts val="3148"/>
              </a:lnSpc>
            </a:pPr>
            <a:r>
              <a:rPr lang="en-US" sz="2580">
                <a:solidFill>
                  <a:srgbClr val="FFFFFF"/>
                </a:solidFill>
                <a:latin typeface="Montserrat"/>
              </a:rPr>
              <a:t>Actuator Control</a:t>
            </a:r>
          </a:p>
          <a:p>
            <a:pPr marL="0" lvl="0" indent="0" algn="l">
              <a:lnSpc>
                <a:spcPts val="3148"/>
              </a:lnSpc>
              <a:spcBef>
                <a:spcPct val="0"/>
              </a:spcBef>
            </a:pPr>
            <a:r>
              <a:rPr lang="en-US" sz="2580">
                <a:solidFill>
                  <a:srgbClr val="FFFFFF"/>
                </a:solidFill>
                <a:latin typeface="Montserrat"/>
              </a:rPr>
              <a:t>Mobile Device Notifications</a:t>
            </a:r>
          </a:p>
        </p:txBody>
      </p:sp>
      <p:sp>
        <p:nvSpPr>
          <p:cNvPr id="19" name="TextBox 19"/>
          <p:cNvSpPr txBox="1"/>
          <p:nvPr/>
        </p:nvSpPr>
        <p:spPr>
          <a:xfrm>
            <a:off x="1379391" y="8669592"/>
            <a:ext cx="6772680" cy="784898"/>
          </a:xfrm>
          <a:prstGeom prst="rect">
            <a:avLst/>
          </a:prstGeom>
        </p:spPr>
        <p:txBody>
          <a:bodyPr lIns="0" tIns="0" rIns="0" bIns="0" rtlCol="0" anchor="t">
            <a:spAutoFit/>
          </a:bodyPr>
          <a:lstStyle/>
          <a:p>
            <a:pPr algn="l">
              <a:lnSpc>
                <a:spcPts val="3148"/>
              </a:lnSpc>
            </a:pPr>
            <a:r>
              <a:rPr lang="en-US" sz="2580">
                <a:solidFill>
                  <a:srgbClr val="FFFFFF"/>
                </a:solidFill>
                <a:latin typeface="Montserrat"/>
              </a:rPr>
              <a:t>SCADA Interface</a:t>
            </a:r>
          </a:p>
          <a:p>
            <a:pPr marL="0" lvl="0" indent="0" algn="l">
              <a:lnSpc>
                <a:spcPts val="3148"/>
              </a:lnSpc>
              <a:spcBef>
                <a:spcPct val="0"/>
              </a:spcBef>
            </a:pPr>
            <a:r>
              <a:rPr lang="en-US" sz="2580">
                <a:solidFill>
                  <a:srgbClr val="FFFFFF"/>
                </a:solidFill>
                <a:latin typeface="Montserrat"/>
              </a:rPr>
              <a:t>Visualization Tools</a:t>
            </a:r>
          </a:p>
        </p:txBody>
      </p:sp>
      <p:sp>
        <p:nvSpPr>
          <p:cNvPr id="20" name="TextBox 20"/>
          <p:cNvSpPr txBox="1"/>
          <p:nvPr/>
        </p:nvSpPr>
        <p:spPr>
          <a:xfrm>
            <a:off x="9214932" y="4773125"/>
            <a:ext cx="7606492" cy="747812"/>
          </a:xfrm>
          <a:prstGeom prst="rect">
            <a:avLst/>
          </a:prstGeom>
        </p:spPr>
        <p:txBody>
          <a:bodyPr lIns="0" tIns="0" rIns="0" bIns="0" rtlCol="0" anchor="t">
            <a:spAutoFit/>
          </a:bodyPr>
          <a:lstStyle/>
          <a:p>
            <a:pPr algn="l">
              <a:lnSpc>
                <a:spcPts val="3036"/>
              </a:lnSpc>
            </a:pPr>
            <a:r>
              <a:rPr lang="en-US" sz="2488">
                <a:solidFill>
                  <a:srgbClr val="FFFFFF"/>
                </a:solidFill>
                <a:latin typeface="Montserrat"/>
              </a:rPr>
              <a:t>Sensor-Actuator Communication</a:t>
            </a:r>
          </a:p>
          <a:p>
            <a:pPr marL="0" lvl="0" indent="0" algn="l">
              <a:lnSpc>
                <a:spcPts val="3036"/>
              </a:lnSpc>
              <a:spcBef>
                <a:spcPct val="0"/>
              </a:spcBef>
            </a:pPr>
            <a:r>
              <a:rPr lang="en-US" sz="2488">
                <a:solidFill>
                  <a:srgbClr val="FFFFFF"/>
                </a:solidFill>
                <a:latin typeface="Montserrat"/>
              </a:rPr>
              <a:t>Mobile Device Notifications</a:t>
            </a:r>
          </a:p>
        </p:txBody>
      </p:sp>
      <p:sp>
        <p:nvSpPr>
          <p:cNvPr id="21" name="TextBox 21"/>
          <p:cNvSpPr txBox="1"/>
          <p:nvPr/>
        </p:nvSpPr>
        <p:spPr>
          <a:xfrm>
            <a:off x="1000125" y="578308"/>
            <a:ext cx="7888368" cy="898487"/>
          </a:xfrm>
          <a:prstGeom prst="rect">
            <a:avLst/>
          </a:prstGeom>
        </p:spPr>
        <p:txBody>
          <a:bodyPr lIns="0" tIns="0" rIns="0" bIns="0" rtlCol="0" anchor="t">
            <a:spAutoFit/>
          </a:bodyPr>
          <a:lstStyle/>
          <a:p>
            <a:pPr marL="0" lvl="0" indent="0" algn="l">
              <a:lnSpc>
                <a:spcPts val="6650"/>
              </a:lnSpc>
              <a:spcBef>
                <a:spcPct val="0"/>
              </a:spcBef>
            </a:pPr>
            <a:r>
              <a:rPr lang="en-US" sz="7000">
                <a:solidFill>
                  <a:srgbClr val="FFFFFF"/>
                </a:solidFill>
                <a:latin typeface="Garet Ultra-Bold"/>
              </a:rPr>
              <a:t>SCADA MODEL</a:t>
            </a:r>
          </a:p>
        </p:txBody>
      </p:sp>
      <p:grpSp>
        <p:nvGrpSpPr>
          <p:cNvPr id="22" name="Group 22"/>
          <p:cNvGrpSpPr/>
          <p:nvPr/>
        </p:nvGrpSpPr>
        <p:grpSpPr>
          <a:xfrm>
            <a:off x="638175" y="6021866"/>
            <a:ext cx="405054" cy="405054"/>
            <a:chOff x="0" y="0"/>
            <a:chExt cx="812800" cy="812800"/>
          </a:xfrm>
        </p:grpSpPr>
        <p:sp>
          <p:nvSpPr>
            <p:cNvPr id="23" name="Freeform 2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104"/>
            </a:solidFill>
            <a:ln w="28575" cap="sq">
              <a:solidFill>
                <a:srgbClr val="F53725"/>
              </a:solidFill>
              <a:prstDash val="solid"/>
              <a:miter/>
            </a:ln>
          </p:spPr>
        </p:sp>
        <p:sp>
          <p:nvSpPr>
            <p:cNvPr id="24" name="TextBox 24"/>
            <p:cNvSpPr txBox="1"/>
            <p:nvPr/>
          </p:nvSpPr>
          <p:spPr>
            <a:xfrm>
              <a:off x="76200" y="76200"/>
              <a:ext cx="660400" cy="660400"/>
            </a:xfrm>
            <a:prstGeom prst="rect">
              <a:avLst/>
            </a:prstGeom>
          </p:spPr>
          <p:txBody>
            <a:bodyPr lIns="27093" tIns="27093" rIns="27093" bIns="27093" rtlCol="0" anchor="ctr"/>
            <a:lstStyle/>
            <a:p>
              <a:pPr algn="ctr">
                <a:lnSpc>
                  <a:spcPts val="74"/>
                </a:lnSpc>
              </a:pPr>
              <a:endParaRPr/>
            </a:p>
          </p:txBody>
        </p:sp>
      </p:grpSp>
      <p:grpSp>
        <p:nvGrpSpPr>
          <p:cNvPr id="25" name="Group 25"/>
          <p:cNvGrpSpPr/>
          <p:nvPr/>
        </p:nvGrpSpPr>
        <p:grpSpPr>
          <a:xfrm>
            <a:off x="638175" y="8819864"/>
            <a:ext cx="405054" cy="405054"/>
            <a:chOff x="0" y="0"/>
            <a:chExt cx="812800" cy="812800"/>
          </a:xfrm>
        </p:grpSpPr>
        <p:sp>
          <p:nvSpPr>
            <p:cNvPr id="26" name="Freeform 2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104"/>
            </a:solidFill>
            <a:ln w="28575" cap="sq">
              <a:solidFill>
                <a:srgbClr val="F53725"/>
              </a:solidFill>
              <a:prstDash val="solid"/>
              <a:miter/>
            </a:ln>
          </p:spPr>
        </p:sp>
        <p:sp>
          <p:nvSpPr>
            <p:cNvPr id="27" name="TextBox 27"/>
            <p:cNvSpPr txBox="1"/>
            <p:nvPr/>
          </p:nvSpPr>
          <p:spPr>
            <a:xfrm>
              <a:off x="76200" y="76200"/>
              <a:ext cx="660400" cy="660400"/>
            </a:xfrm>
            <a:prstGeom prst="rect">
              <a:avLst/>
            </a:prstGeom>
          </p:spPr>
          <p:txBody>
            <a:bodyPr lIns="27093" tIns="27093" rIns="27093" bIns="27093" rtlCol="0" anchor="ctr"/>
            <a:lstStyle/>
            <a:p>
              <a:pPr algn="ctr">
                <a:lnSpc>
                  <a:spcPts val="74"/>
                </a:lnSpc>
              </a:pPr>
              <a:endParaRPr/>
            </a:p>
          </p:txBody>
        </p:sp>
      </p:grpSp>
      <p:sp>
        <p:nvSpPr>
          <p:cNvPr id="28" name="AutoShape 28"/>
          <p:cNvSpPr/>
          <p:nvPr/>
        </p:nvSpPr>
        <p:spPr>
          <a:xfrm>
            <a:off x="8537899" y="2511528"/>
            <a:ext cx="0" cy="3759835"/>
          </a:xfrm>
          <a:prstGeom prst="line">
            <a:avLst/>
          </a:prstGeom>
          <a:ln w="47625" cap="flat">
            <a:solidFill>
              <a:srgbClr val="F53725"/>
            </a:solidFill>
            <a:prstDash val="solid"/>
            <a:headEnd type="none" w="sm" len="sm"/>
            <a:tailEnd type="none" w="sm" len="sm"/>
          </a:ln>
        </p:spPr>
      </p:sp>
      <p:grpSp>
        <p:nvGrpSpPr>
          <p:cNvPr id="29" name="Group 29"/>
          <p:cNvGrpSpPr/>
          <p:nvPr/>
        </p:nvGrpSpPr>
        <p:grpSpPr>
          <a:xfrm>
            <a:off x="8342571" y="2120872"/>
            <a:ext cx="390656" cy="390656"/>
            <a:chOff x="0" y="0"/>
            <a:chExt cx="812800" cy="812800"/>
          </a:xfrm>
        </p:grpSpPr>
        <p:sp>
          <p:nvSpPr>
            <p:cNvPr id="30" name="Freeform 3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104"/>
            </a:solidFill>
            <a:ln w="28575" cap="sq">
              <a:solidFill>
                <a:srgbClr val="F53725"/>
              </a:solidFill>
              <a:prstDash val="solid"/>
              <a:miter/>
            </a:ln>
          </p:spPr>
        </p:sp>
        <p:sp>
          <p:nvSpPr>
            <p:cNvPr id="31" name="TextBox 31"/>
            <p:cNvSpPr txBox="1"/>
            <p:nvPr/>
          </p:nvSpPr>
          <p:spPr>
            <a:xfrm>
              <a:off x="76200" y="76200"/>
              <a:ext cx="660400" cy="660400"/>
            </a:xfrm>
            <a:prstGeom prst="rect">
              <a:avLst/>
            </a:prstGeom>
          </p:spPr>
          <p:txBody>
            <a:bodyPr lIns="27093" tIns="27093" rIns="27093" bIns="27093" rtlCol="0" anchor="ctr"/>
            <a:lstStyle/>
            <a:p>
              <a:pPr algn="ctr">
                <a:lnSpc>
                  <a:spcPts val="74"/>
                </a:lnSpc>
              </a:pPr>
              <a:endParaRPr/>
            </a:p>
          </p:txBody>
        </p:sp>
      </p:grpSp>
      <p:grpSp>
        <p:nvGrpSpPr>
          <p:cNvPr id="32" name="Group 32"/>
          <p:cNvGrpSpPr/>
          <p:nvPr/>
        </p:nvGrpSpPr>
        <p:grpSpPr>
          <a:xfrm>
            <a:off x="8342571" y="4281975"/>
            <a:ext cx="390656" cy="390656"/>
            <a:chOff x="0" y="0"/>
            <a:chExt cx="812800" cy="812800"/>
          </a:xfrm>
        </p:grpSpPr>
        <p:sp>
          <p:nvSpPr>
            <p:cNvPr id="33" name="Freeform 3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104"/>
            </a:solidFill>
            <a:ln w="28575" cap="sq">
              <a:solidFill>
                <a:srgbClr val="F53725"/>
              </a:solidFill>
              <a:prstDash val="solid"/>
              <a:miter/>
            </a:ln>
          </p:spPr>
        </p:sp>
        <p:sp>
          <p:nvSpPr>
            <p:cNvPr id="34" name="TextBox 34"/>
            <p:cNvSpPr txBox="1"/>
            <p:nvPr/>
          </p:nvSpPr>
          <p:spPr>
            <a:xfrm>
              <a:off x="76200" y="76200"/>
              <a:ext cx="660400" cy="660400"/>
            </a:xfrm>
            <a:prstGeom prst="rect">
              <a:avLst/>
            </a:prstGeom>
          </p:spPr>
          <p:txBody>
            <a:bodyPr lIns="27093" tIns="27093" rIns="27093" bIns="27093" rtlCol="0" anchor="ctr"/>
            <a:lstStyle/>
            <a:p>
              <a:pPr algn="ctr">
                <a:lnSpc>
                  <a:spcPts val="74"/>
                </a:lnSpc>
              </a:pPr>
              <a:endParaRPr/>
            </a:p>
          </p:txBody>
        </p:sp>
      </p:grpSp>
      <p:grpSp>
        <p:nvGrpSpPr>
          <p:cNvPr id="35" name="Group 35"/>
          <p:cNvGrpSpPr/>
          <p:nvPr/>
        </p:nvGrpSpPr>
        <p:grpSpPr>
          <a:xfrm>
            <a:off x="8342571" y="6271362"/>
            <a:ext cx="390656" cy="390656"/>
            <a:chOff x="0" y="0"/>
            <a:chExt cx="812800" cy="812800"/>
          </a:xfrm>
        </p:grpSpPr>
        <p:sp>
          <p:nvSpPr>
            <p:cNvPr id="36" name="Freeform 3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104"/>
            </a:solidFill>
            <a:ln w="28575" cap="sq">
              <a:solidFill>
                <a:srgbClr val="F53725"/>
              </a:solidFill>
              <a:prstDash val="solid"/>
              <a:miter/>
            </a:ln>
          </p:spPr>
        </p:sp>
        <p:sp>
          <p:nvSpPr>
            <p:cNvPr id="37" name="TextBox 37"/>
            <p:cNvSpPr txBox="1"/>
            <p:nvPr/>
          </p:nvSpPr>
          <p:spPr>
            <a:xfrm>
              <a:off x="76200" y="76200"/>
              <a:ext cx="660400" cy="660400"/>
            </a:xfrm>
            <a:prstGeom prst="rect">
              <a:avLst/>
            </a:prstGeom>
          </p:spPr>
          <p:txBody>
            <a:bodyPr lIns="27093" tIns="27093" rIns="27093" bIns="27093" rtlCol="0" anchor="ctr"/>
            <a:lstStyle/>
            <a:p>
              <a:pPr algn="ctr">
                <a:lnSpc>
                  <a:spcPts val="74"/>
                </a:lnSpc>
              </a:pPr>
              <a:endParaRPr/>
            </a:p>
          </p:txBody>
        </p:sp>
      </p:grpSp>
      <p:sp>
        <p:nvSpPr>
          <p:cNvPr id="38" name="TextBox 38"/>
          <p:cNvSpPr txBox="1"/>
          <p:nvPr/>
        </p:nvSpPr>
        <p:spPr>
          <a:xfrm>
            <a:off x="9230955" y="2702933"/>
            <a:ext cx="7590470" cy="1124878"/>
          </a:xfrm>
          <a:prstGeom prst="rect">
            <a:avLst/>
          </a:prstGeom>
        </p:spPr>
        <p:txBody>
          <a:bodyPr lIns="0" tIns="0" rIns="0" bIns="0" rtlCol="0" anchor="t">
            <a:spAutoFit/>
          </a:bodyPr>
          <a:lstStyle/>
          <a:p>
            <a:pPr algn="l">
              <a:lnSpc>
                <a:spcPts val="3036"/>
              </a:lnSpc>
            </a:pPr>
            <a:r>
              <a:rPr lang="en-US" sz="2488">
                <a:solidFill>
                  <a:srgbClr val="FFFFFF"/>
                </a:solidFill>
                <a:latin typeface="Montserrat"/>
              </a:rPr>
              <a:t>Voltage Data Storage</a:t>
            </a:r>
          </a:p>
          <a:p>
            <a:pPr algn="l">
              <a:lnSpc>
                <a:spcPts val="3036"/>
              </a:lnSpc>
            </a:pPr>
            <a:r>
              <a:rPr lang="en-US" sz="2488">
                <a:solidFill>
                  <a:srgbClr val="FFFFFF"/>
                </a:solidFill>
                <a:latin typeface="Montserrat"/>
              </a:rPr>
              <a:t>Power Generation Statistics</a:t>
            </a:r>
          </a:p>
          <a:p>
            <a:pPr marL="0" lvl="0" indent="0" algn="l">
              <a:lnSpc>
                <a:spcPts val="3036"/>
              </a:lnSpc>
              <a:spcBef>
                <a:spcPct val="0"/>
              </a:spcBef>
            </a:pPr>
            <a:r>
              <a:rPr lang="en-US" sz="2488">
                <a:solidFill>
                  <a:srgbClr val="FFFFFF"/>
                </a:solidFill>
                <a:latin typeface="Montserrat"/>
              </a:rPr>
              <a:t>Error and Alert Logging</a:t>
            </a:r>
          </a:p>
        </p:txBody>
      </p:sp>
      <p:sp>
        <p:nvSpPr>
          <p:cNvPr id="39" name="TextBox 39"/>
          <p:cNvSpPr txBox="1"/>
          <p:nvPr/>
        </p:nvSpPr>
        <p:spPr>
          <a:xfrm>
            <a:off x="9230955" y="2290732"/>
            <a:ext cx="6504037" cy="243049"/>
          </a:xfrm>
          <a:prstGeom prst="rect">
            <a:avLst/>
          </a:prstGeom>
        </p:spPr>
        <p:txBody>
          <a:bodyPr lIns="0" tIns="0" rIns="0" bIns="0" rtlCol="0" anchor="t">
            <a:spAutoFit/>
          </a:bodyPr>
          <a:lstStyle/>
          <a:p>
            <a:pPr marL="0" lvl="0" indent="0" algn="l">
              <a:lnSpc>
                <a:spcPts val="1474"/>
              </a:lnSpc>
              <a:spcBef>
                <a:spcPct val="0"/>
              </a:spcBef>
            </a:pPr>
            <a:r>
              <a:rPr lang="en-US" sz="2948">
                <a:solidFill>
                  <a:srgbClr val="FFFFFF"/>
                </a:solidFill>
                <a:latin typeface="Garet Ultra-Bold"/>
              </a:rPr>
              <a:t>Data Storage and Analysis Layer</a:t>
            </a:r>
          </a:p>
        </p:txBody>
      </p:sp>
      <p:sp>
        <p:nvSpPr>
          <p:cNvPr id="40" name="TextBox 40"/>
          <p:cNvSpPr txBox="1"/>
          <p:nvPr/>
        </p:nvSpPr>
        <p:spPr>
          <a:xfrm>
            <a:off x="9170624" y="5886871"/>
            <a:ext cx="5987738" cy="243048"/>
          </a:xfrm>
          <a:prstGeom prst="rect">
            <a:avLst/>
          </a:prstGeom>
        </p:spPr>
        <p:txBody>
          <a:bodyPr lIns="0" tIns="0" rIns="0" bIns="0" rtlCol="0" anchor="t">
            <a:spAutoFit/>
          </a:bodyPr>
          <a:lstStyle/>
          <a:p>
            <a:pPr marL="0" lvl="0" indent="0" algn="l">
              <a:lnSpc>
                <a:spcPts val="1474"/>
              </a:lnSpc>
              <a:spcBef>
                <a:spcPct val="0"/>
              </a:spcBef>
            </a:pPr>
            <a:r>
              <a:rPr lang="en-US" sz="2948">
                <a:solidFill>
                  <a:srgbClr val="FFFFFF"/>
                </a:solidFill>
                <a:latin typeface="Garet Ultra-Bold"/>
              </a:rPr>
              <a:t>Security Layer</a:t>
            </a:r>
          </a:p>
        </p:txBody>
      </p:sp>
      <p:sp>
        <p:nvSpPr>
          <p:cNvPr id="41" name="TextBox 41"/>
          <p:cNvSpPr txBox="1"/>
          <p:nvPr/>
        </p:nvSpPr>
        <p:spPr>
          <a:xfrm>
            <a:off x="9170624" y="6295894"/>
            <a:ext cx="7650800" cy="747812"/>
          </a:xfrm>
          <a:prstGeom prst="rect">
            <a:avLst/>
          </a:prstGeom>
        </p:spPr>
        <p:txBody>
          <a:bodyPr lIns="0" tIns="0" rIns="0" bIns="0" rtlCol="0" anchor="t">
            <a:spAutoFit/>
          </a:bodyPr>
          <a:lstStyle/>
          <a:p>
            <a:pPr algn="l">
              <a:lnSpc>
                <a:spcPts val="3036"/>
              </a:lnSpc>
            </a:pPr>
            <a:r>
              <a:rPr lang="en-US" sz="2488">
                <a:solidFill>
                  <a:srgbClr val="FFFFFF"/>
                </a:solidFill>
                <a:latin typeface="Montserrat"/>
              </a:rPr>
              <a:t>Access Control</a:t>
            </a:r>
          </a:p>
          <a:p>
            <a:pPr marL="0" lvl="0" indent="0" algn="l">
              <a:lnSpc>
                <a:spcPts val="3036"/>
              </a:lnSpc>
              <a:spcBef>
                <a:spcPct val="0"/>
              </a:spcBef>
            </a:pPr>
            <a:r>
              <a:rPr lang="en-US" sz="2488">
                <a:solidFill>
                  <a:srgbClr val="FFFFFF"/>
                </a:solidFill>
                <a:latin typeface="Montserrat"/>
              </a:rPr>
              <a:t>Data Encryption</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0104"/>
        </a:solidFill>
        <a:effectLst/>
      </p:bgPr>
    </p:bg>
    <p:spTree>
      <p:nvGrpSpPr>
        <p:cNvPr id="1" name=""/>
        <p:cNvGrpSpPr/>
        <p:nvPr/>
      </p:nvGrpSpPr>
      <p:grpSpPr>
        <a:xfrm>
          <a:off x="0" y="0"/>
          <a:ext cx="0" cy="0"/>
          <a:chOff x="0" y="0"/>
          <a:chExt cx="0" cy="0"/>
        </a:xfrm>
      </p:grpSpPr>
      <p:sp>
        <p:nvSpPr>
          <p:cNvPr id="2" name="Freeform 2"/>
          <p:cNvSpPr/>
          <p:nvPr/>
        </p:nvSpPr>
        <p:spPr>
          <a:xfrm rot="-1659716">
            <a:off x="5473586" y="4761121"/>
            <a:ext cx="20881676" cy="7099770"/>
          </a:xfrm>
          <a:custGeom>
            <a:avLst/>
            <a:gdLst/>
            <a:ahLst/>
            <a:cxnLst/>
            <a:rect l="l" t="t" r="r" b="b"/>
            <a:pathLst>
              <a:path w="20881676" h="7099770">
                <a:moveTo>
                  <a:pt x="0" y="0"/>
                </a:moveTo>
                <a:lnTo>
                  <a:pt x="20881676" y="0"/>
                </a:lnTo>
                <a:lnTo>
                  <a:pt x="20881676" y="7099770"/>
                </a:lnTo>
                <a:lnTo>
                  <a:pt x="0" y="709977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4237091" y="1320347"/>
            <a:ext cx="11927755" cy="7854554"/>
          </a:xfrm>
          <a:custGeom>
            <a:avLst/>
            <a:gdLst/>
            <a:ahLst/>
            <a:cxnLst/>
            <a:rect l="l" t="t" r="r" b="b"/>
            <a:pathLst>
              <a:path w="11927755" h="7854554">
                <a:moveTo>
                  <a:pt x="0" y="0"/>
                </a:moveTo>
                <a:lnTo>
                  <a:pt x="11927755" y="0"/>
                </a:lnTo>
                <a:lnTo>
                  <a:pt x="11927755" y="7854554"/>
                </a:lnTo>
                <a:lnTo>
                  <a:pt x="0" y="7854554"/>
                </a:lnTo>
                <a:lnTo>
                  <a:pt x="0" y="0"/>
                </a:lnTo>
                <a:close/>
              </a:path>
            </a:pathLst>
          </a:custGeom>
          <a:blipFill>
            <a:blip r:embed="rId4"/>
            <a:stretch>
              <a:fillRect/>
            </a:stretch>
          </a:blipFill>
        </p:spPr>
      </p:sp>
      <p:sp>
        <p:nvSpPr>
          <p:cNvPr id="4" name="TextBox 4"/>
          <p:cNvSpPr txBox="1"/>
          <p:nvPr/>
        </p:nvSpPr>
        <p:spPr>
          <a:xfrm>
            <a:off x="535478" y="405390"/>
            <a:ext cx="7403226" cy="1915640"/>
          </a:xfrm>
          <a:prstGeom prst="rect">
            <a:avLst/>
          </a:prstGeom>
        </p:spPr>
        <p:txBody>
          <a:bodyPr lIns="0" tIns="0" rIns="0" bIns="0" rtlCol="0" anchor="t">
            <a:spAutoFit/>
          </a:bodyPr>
          <a:lstStyle/>
          <a:p>
            <a:pPr marL="0" lvl="0" indent="0" algn="l">
              <a:lnSpc>
                <a:spcPts val="7490"/>
              </a:lnSpc>
              <a:spcBef>
                <a:spcPct val="0"/>
              </a:spcBef>
            </a:pPr>
            <a:r>
              <a:rPr lang="en-US" sz="7000">
                <a:solidFill>
                  <a:srgbClr val="FFFFFF"/>
                </a:solidFill>
                <a:latin typeface="Garet Ultra-Bold"/>
              </a:rPr>
              <a:t>CONTROL UNIT DESIGN</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0104"/>
        </a:solidFill>
        <a:effectLst/>
      </p:bgPr>
    </p:bg>
    <p:spTree>
      <p:nvGrpSpPr>
        <p:cNvPr id="1" name=""/>
        <p:cNvGrpSpPr/>
        <p:nvPr/>
      </p:nvGrpSpPr>
      <p:grpSpPr>
        <a:xfrm>
          <a:off x="0" y="0"/>
          <a:ext cx="0" cy="0"/>
          <a:chOff x="0" y="0"/>
          <a:chExt cx="0" cy="0"/>
        </a:xfrm>
      </p:grpSpPr>
      <p:sp>
        <p:nvSpPr>
          <p:cNvPr id="2" name="Freeform 2"/>
          <p:cNvSpPr/>
          <p:nvPr/>
        </p:nvSpPr>
        <p:spPr>
          <a:xfrm>
            <a:off x="13771874" y="3559226"/>
            <a:ext cx="2746640" cy="2393921"/>
          </a:xfrm>
          <a:custGeom>
            <a:avLst/>
            <a:gdLst/>
            <a:ahLst/>
            <a:cxnLst/>
            <a:rect l="l" t="t" r="r" b="b"/>
            <a:pathLst>
              <a:path w="2746640" h="2393921">
                <a:moveTo>
                  <a:pt x="0" y="0"/>
                </a:moveTo>
                <a:lnTo>
                  <a:pt x="2746640" y="0"/>
                </a:lnTo>
                <a:lnTo>
                  <a:pt x="2746640" y="2393921"/>
                </a:lnTo>
                <a:lnTo>
                  <a:pt x="0" y="2393921"/>
                </a:lnTo>
                <a:lnTo>
                  <a:pt x="0" y="0"/>
                </a:lnTo>
                <a:close/>
              </a:path>
            </a:pathLst>
          </a:custGeom>
          <a:blipFill>
            <a:blip r:embed="rId2"/>
            <a:stretch>
              <a:fillRect l="-12350" t="-15055" r="-12067" b="-14667"/>
            </a:stretch>
          </a:blipFill>
        </p:spPr>
      </p:sp>
      <p:sp>
        <p:nvSpPr>
          <p:cNvPr id="3" name="Freeform 3"/>
          <p:cNvSpPr/>
          <p:nvPr/>
        </p:nvSpPr>
        <p:spPr>
          <a:xfrm>
            <a:off x="1413900" y="3715240"/>
            <a:ext cx="3141008" cy="2637956"/>
          </a:xfrm>
          <a:custGeom>
            <a:avLst/>
            <a:gdLst/>
            <a:ahLst/>
            <a:cxnLst/>
            <a:rect l="l" t="t" r="r" b="b"/>
            <a:pathLst>
              <a:path w="3141008" h="2637956">
                <a:moveTo>
                  <a:pt x="0" y="0"/>
                </a:moveTo>
                <a:lnTo>
                  <a:pt x="3141009" y="0"/>
                </a:lnTo>
                <a:lnTo>
                  <a:pt x="3141009" y="2637957"/>
                </a:lnTo>
                <a:lnTo>
                  <a:pt x="0" y="2637957"/>
                </a:lnTo>
                <a:lnTo>
                  <a:pt x="0" y="0"/>
                </a:lnTo>
                <a:close/>
              </a:path>
            </a:pathLst>
          </a:custGeom>
          <a:blipFill>
            <a:blip r:embed="rId3"/>
            <a:stretch>
              <a:fillRect/>
            </a:stretch>
          </a:blipFill>
        </p:spPr>
      </p:sp>
      <p:sp>
        <p:nvSpPr>
          <p:cNvPr id="4" name="Freeform 4"/>
          <p:cNvSpPr/>
          <p:nvPr/>
        </p:nvSpPr>
        <p:spPr>
          <a:xfrm>
            <a:off x="7865375" y="3630647"/>
            <a:ext cx="3507904" cy="2322500"/>
          </a:xfrm>
          <a:custGeom>
            <a:avLst/>
            <a:gdLst/>
            <a:ahLst/>
            <a:cxnLst/>
            <a:rect l="l" t="t" r="r" b="b"/>
            <a:pathLst>
              <a:path w="3507904" h="2322500">
                <a:moveTo>
                  <a:pt x="0" y="0"/>
                </a:moveTo>
                <a:lnTo>
                  <a:pt x="3507903" y="0"/>
                </a:lnTo>
                <a:lnTo>
                  <a:pt x="3507903" y="2322500"/>
                </a:lnTo>
                <a:lnTo>
                  <a:pt x="0" y="2322500"/>
                </a:lnTo>
                <a:lnTo>
                  <a:pt x="0" y="0"/>
                </a:lnTo>
                <a:close/>
              </a:path>
            </a:pathLst>
          </a:custGeom>
          <a:blipFill>
            <a:blip r:embed="rId4"/>
            <a:stretch>
              <a:fillRect t="-9139" r="-7986" b="-19875"/>
            </a:stretch>
          </a:blipFill>
        </p:spPr>
      </p:sp>
      <p:sp>
        <p:nvSpPr>
          <p:cNvPr id="5" name="TextBox 5"/>
          <p:cNvSpPr txBox="1"/>
          <p:nvPr/>
        </p:nvSpPr>
        <p:spPr>
          <a:xfrm>
            <a:off x="2069254" y="827966"/>
            <a:ext cx="13710313" cy="898487"/>
          </a:xfrm>
          <a:prstGeom prst="rect">
            <a:avLst/>
          </a:prstGeom>
        </p:spPr>
        <p:txBody>
          <a:bodyPr lIns="0" tIns="0" rIns="0" bIns="0" rtlCol="0" anchor="t">
            <a:spAutoFit/>
          </a:bodyPr>
          <a:lstStyle/>
          <a:p>
            <a:pPr marL="0" lvl="0" indent="0" algn="ctr">
              <a:lnSpc>
                <a:spcPts val="6650"/>
              </a:lnSpc>
              <a:spcBef>
                <a:spcPct val="0"/>
              </a:spcBef>
            </a:pPr>
            <a:r>
              <a:rPr lang="en-US" sz="7000">
                <a:solidFill>
                  <a:srgbClr val="FFFFFF"/>
                </a:solidFill>
                <a:latin typeface="Garet Ultra-Bold"/>
              </a:rPr>
              <a:t>SENSOR PLACEMENT MODEL </a:t>
            </a:r>
          </a:p>
        </p:txBody>
      </p:sp>
      <p:sp>
        <p:nvSpPr>
          <p:cNvPr id="6" name="TextBox 6"/>
          <p:cNvSpPr txBox="1"/>
          <p:nvPr/>
        </p:nvSpPr>
        <p:spPr>
          <a:xfrm>
            <a:off x="3699992" y="1855297"/>
            <a:ext cx="9861820" cy="643596"/>
          </a:xfrm>
          <a:prstGeom prst="rect">
            <a:avLst/>
          </a:prstGeom>
        </p:spPr>
        <p:txBody>
          <a:bodyPr lIns="0" tIns="0" rIns="0" bIns="0" rtlCol="0" anchor="t">
            <a:spAutoFit/>
          </a:bodyPr>
          <a:lstStyle/>
          <a:p>
            <a:pPr marL="0" lvl="0" indent="0" algn="ctr">
              <a:lnSpc>
                <a:spcPts val="2595"/>
              </a:lnSpc>
              <a:spcBef>
                <a:spcPct val="0"/>
              </a:spcBef>
            </a:pPr>
            <a:r>
              <a:rPr lang="en-US" sz="2199">
                <a:solidFill>
                  <a:srgbClr val="F4F8FF"/>
                </a:solidFill>
                <a:latin typeface="Montserrat"/>
              </a:rPr>
              <a:t>Sensor placement incorporating piezoelectric sensors, pressure sensors, accelerometers, and motion sensors:</a:t>
            </a:r>
          </a:p>
        </p:txBody>
      </p:sp>
      <p:sp>
        <p:nvSpPr>
          <p:cNvPr id="7" name="TextBox 7"/>
          <p:cNvSpPr txBox="1"/>
          <p:nvPr/>
        </p:nvSpPr>
        <p:spPr>
          <a:xfrm>
            <a:off x="1229683" y="2758077"/>
            <a:ext cx="3325225" cy="558245"/>
          </a:xfrm>
          <a:prstGeom prst="rect">
            <a:avLst/>
          </a:prstGeom>
        </p:spPr>
        <p:txBody>
          <a:bodyPr lIns="0" tIns="0" rIns="0" bIns="0" rtlCol="0" anchor="t">
            <a:spAutoFit/>
          </a:bodyPr>
          <a:lstStyle/>
          <a:p>
            <a:pPr algn="ctr">
              <a:lnSpc>
                <a:spcPts val="1328"/>
              </a:lnSpc>
            </a:pPr>
            <a:r>
              <a:rPr lang="en-US" sz="2657">
                <a:solidFill>
                  <a:srgbClr val="FFFFFF"/>
                </a:solidFill>
                <a:latin typeface="Garet Ultra-Bold"/>
              </a:rPr>
              <a:t>Piezoelectric</a:t>
            </a:r>
          </a:p>
          <a:p>
            <a:pPr algn="ctr">
              <a:lnSpc>
                <a:spcPts val="1328"/>
              </a:lnSpc>
            </a:pPr>
            <a:endParaRPr lang="en-US" sz="2657">
              <a:solidFill>
                <a:srgbClr val="FFFFFF"/>
              </a:solidFill>
              <a:latin typeface="Garet Ultra-Bold"/>
            </a:endParaRPr>
          </a:p>
          <a:p>
            <a:pPr algn="ctr">
              <a:lnSpc>
                <a:spcPts val="1328"/>
              </a:lnSpc>
            </a:pPr>
            <a:r>
              <a:rPr lang="en-US" sz="2657">
                <a:solidFill>
                  <a:srgbClr val="FFFFFF"/>
                </a:solidFill>
                <a:latin typeface="Garet Ultra-Bold"/>
              </a:rPr>
              <a:t> Sensors</a:t>
            </a:r>
          </a:p>
        </p:txBody>
      </p:sp>
      <p:sp>
        <p:nvSpPr>
          <p:cNvPr id="8" name="TextBox 8"/>
          <p:cNvSpPr txBox="1"/>
          <p:nvPr/>
        </p:nvSpPr>
        <p:spPr>
          <a:xfrm>
            <a:off x="8630902" y="2775021"/>
            <a:ext cx="1917396" cy="541301"/>
          </a:xfrm>
          <a:prstGeom prst="rect">
            <a:avLst/>
          </a:prstGeom>
        </p:spPr>
        <p:txBody>
          <a:bodyPr lIns="0" tIns="0" rIns="0" bIns="0" rtlCol="0" anchor="t">
            <a:spAutoFit/>
          </a:bodyPr>
          <a:lstStyle/>
          <a:p>
            <a:pPr algn="ctr">
              <a:lnSpc>
                <a:spcPts val="1330"/>
              </a:lnSpc>
            </a:pPr>
            <a:r>
              <a:rPr lang="en-US" sz="2661">
                <a:solidFill>
                  <a:srgbClr val="FFFFFF"/>
                </a:solidFill>
                <a:latin typeface="Garet Ultra-Bold"/>
              </a:rPr>
              <a:t>Pressure </a:t>
            </a:r>
          </a:p>
          <a:p>
            <a:pPr algn="ctr">
              <a:lnSpc>
                <a:spcPts val="1330"/>
              </a:lnSpc>
            </a:pPr>
            <a:endParaRPr lang="en-US" sz="2661">
              <a:solidFill>
                <a:srgbClr val="FFFFFF"/>
              </a:solidFill>
              <a:latin typeface="Garet Ultra-Bold"/>
            </a:endParaRPr>
          </a:p>
          <a:p>
            <a:pPr algn="ctr">
              <a:lnSpc>
                <a:spcPts val="1330"/>
              </a:lnSpc>
            </a:pPr>
            <a:r>
              <a:rPr lang="en-US" sz="2661">
                <a:solidFill>
                  <a:srgbClr val="FFFFFF"/>
                </a:solidFill>
                <a:latin typeface="Garet Ultra-Bold"/>
              </a:rPr>
              <a:t>Sensors</a:t>
            </a:r>
          </a:p>
        </p:txBody>
      </p:sp>
      <p:sp>
        <p:nvSpPr>
          <p:cNvPr id="9" name="TextBox 9"/>
          <p:cNvSpPr txBox="1"/>
          <p:nvPr/>
        </p:nvSpPr>
        <p:spPr>
          <a:xfrm>
            <a:off x="13771874" y="2941007"/>
            <a:ext cx="3069879" cy="218170"/>
          </a:xfrm>
          <a:prstGeom prst="rect">
            <a:avLst/>
          </a:prstGeom>
        </p:spPr>
        <p:txBody>
          <a:bodyPr lIns="0" tIns="0" rIns="0" bIns="0" rtlCol="0" anchor="t">
            <a:spAutoFit/>
          </a:bodyPr>
          <a:lstStyle/>
          <a:p>
            <a:pPr algn="ctr">
              <a:lnSpc>
                <a:spcPts val="1280"/>
              </a:lnSpc>
            </a:pPr>
            <a:r>
              <a:rPr lang="en-US" sz="2561">
                <a:solidFill>
                  <a:srgbClr val="FFFFFF"/>
                </a:solidFill>
                <a:latin typeface="Garet Ultra-Bold"/>
              </a:rPr>
              <a:t>Motion Sensor</a:t>
            </a:r>
          </a:p>
        </p:txBody>
      </p:sp>
      <p:sp>
        <p:nvSpPr>
          <p:cNvPr id="10" name="TextBox 10"/>
          <p:cNvSpPr txBox="1"/>
          <p:nvPr/>
        </p:nvSpPr>
        <p:spPr>
          <a:xfrm>
            <a:off x="1413900" y="6629359"/>
            <a:ext cx="3926582" cy="2506494"/>
          </a:xfrm>
          <a:prstGeom prst="rect">
            <a:avLst/>
          </a:prstGeom>
        </p:spPr>
        <p:txBody>
          <a:bodyPr lIns="0" tIns="0" rIns="0" bIns="0" rtlCol="0" anchor="t">
            <a:spAutoFit/>
          </a:bodyPr>
          <a:lstStyle/>
          <a:p>
            <a:pPr marL="0" lvl="0" indent="0" algn="ctr">
              <a:lnSpc>
                <a:spcPts val="2519"/>
              </a:lnSpc>
            </a:pPr>
            <a:r>
              <a:rPr lang="en-US" sz="1799" spc="32">
                <a:solidFill>
                  <a:srgbClr val="FFFFFF"/>
                </a:solidFill>
                <a:latin typeface="Montserrat Medium"/>
              </a:rPr>
              <a:t>Place piezoelectric sensors strategically on the footstep platform to capture mechanical energy from footsteps. Distribute sensors evenly across the surface to ensure maximum coverage and energy harvesting efficiency. </a:t>
            </a:r>
          </a:p>
        </p:txBody>
      </p:sp>
      <p:sp>
        <p:nvSpPr>
          <p:cNvPr id="11" name="TextBox 11"/>
          <p:cNvSpPr txBox="1"/>
          <p:nvPr/>
        </p:nvSpPr>
        <p:spPr>
          <a:xfrm>
            <a:off x="7544151" y="6230504"/>
            <a:ext cx="4150350" cy="2820756"/>
          </a:xfrm>
          <a:prstGeom prst="rect">
            <a:avLst/>
          </a:prstGeom>
        </p:spPr>
        <p:txBody>
          <a:bodyPr lIns="0" tIns="0" rIns="0" bIns="0" rtlCol="0" anchor="t">
            <a:spAutoFit/>
          </a:bodyPr>
          <a:lstStyle/>
          <a:p>
            <a:pPr marL="0" lvl="0" indent="0" algn="ctr">
              <a:lnSpc>
                <a:spcPts val="2519"/>
              </a:lnSpc>
            </a:pPr>
            <a:r>
              <a:rPr lang="en-US" sz="1799" spc="32">
                <a:solidFill>
                  <a:srgbClr val="FFFFFF"/>
                </a:solidFill>
                <a:latin typeface="Montserrat Medium"/>
              </a:rPr>
              <a:t>Supplement piezoelectric sensors with pressure sensors to measure the force applied to the footstep platform by each footstep. Place pressure sensors in conjunction with piezoelectric sensors to provide additional data for optimizing energy generation and analyzing footstep patterns</a:t>
            </a:r>
          </a:p>
        </p:txBody>
      </p:sp>
      <p:sp>
        <p:nvSpPr>
          <p:cNvPr id="12" name="TextBox 12"/>
          <p:cNvSpPr txBox="1"/>
          <p:nvPr/>
        </p:nvSpPr>
        <p:spPr>
          <a:xfrm>
            <a:off x="13455771" y="6315097"/>
            <a:ext cx="3803529" cy="2820756"/>
          </a:xfrm>
          <a:prstGeom prst="rect">
            <a:avLst/>
          </a:prstGeom>
        </p:spPr>
        <p:txBody>
          <a:bodyPr lIns="0" tIns="0" rIns="0" bIns="0" rtlCol="0" anchor="t">
            <a:spAutoFit/>
          </a:bodyPr>
          <a:lstStyle/>
          <a:p>
            <a:pPr marL="0" lvl="0" indent="0" algn="ctr">
              <a:lnSpc>
                <a:spcPts val="2519"/>
              </a:lnSpc>
            </a:pPr>
            <a:r>
              <a:rPr lang="en-US" sz="1799" spc="32">
                <a:solidFill>
                  <a:srgbClr val="FFFFFF"/>
                </a:solidFill>
                <a:latin typeface="Montserrat Medium"/>
              </a:rPr>
              <a:t>Install motion sensors in the vicinity of the footstep platform to detect human movement and trigger the activation of the power generation system. Place motion sensors at entry points or along pathways leading to the footstep platform </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0104"/>
        </a:solidFill>
        <a:effectLst/>
      </p:bgPr>
    </p:bg>
    <p:spTree>
      <p:nvGrpSpPr>
        <p:cNvPr id="1" name=""/>
        <p:cNvGrpSpPr/>
        <p:nvPr/>
      </p:nvGrpSpPr>
      <p:grpSpPr>
        <a:xfrm>
          <a:off x="0" y="0"/>
          <a:ext cx="0" cy="0"/>
          <a:chOff x="0" y="0"/>
          <a:chExt cx="0" cy="0"/>
        </a:xfrm>
      </p:grpSpPr>
      <p:grpSp>
        <p:nvGrpSpPr>
          <p:cNvPr id="2" name="Group 2"/>
          <p:cNvGrpSpPr/>
          <p:nvPr/>
        </p:nvGrpSpPr>
        <p:grpSpPr>
          <a:xfrm>
            <a:off x="10712387" y="3276258"/>
            <a:ext cx="2270228" cy="1989790"/>
            <a:chOff x="0" y="0"/>
            <a:chExt cx="1074444" cy="941720"/>
          </a:xfrm>
        </p:grpSpPr>
        <p:sp>
          <p:nvSpPr>
            <p:cNvPr id="3" name="Freeform 3"/>
            <p:cNvSpPr/>
            <p:nvPr/>
          </p:nvSpPr>
          <p:spPr>
            <a:xfrm>
              <a:off x="0" y="0"/>
              <a:ext cx="1074444" cy="941720"/>
            </a:xfrm>
            <a:custGeom>
              <a:avLst/>
              <a:gdLst/>
              <a:ahLst/>
              <a:cxnLst/>
              <a:rect l="l" t="t" r="r" b="b"/>
              <a:pathLst>
                <a:path w="1074444" h="941720">
                  <a:moveTo>
                    <a:pt x="537222" y="0"/>
                  </a:moveTo>
                  <a:cubicBezTo>
                    <a:pt x="240523" y="0"/>
                    <a:pt x="0" y="210811"/>
                    <a:pt x="0" y="470860"/>
                  </a:cubicBezTo>
                  <a:cubicBezTo>
                    <a:pt x="0" y="730909"/>
                    <a:pt x="240523" y="941720"/>
                    <a:pt x="537222" y="941720"/>
                  </a:cubicBezTo>
                  <a:cubicBezTo>
                    <a:pt x="833922" y="941720"/>
                    <a:pt x="1074444" y="730909"/>
                    <a:pt x="1074444" y="470860"/>
                  </a:cubicBezTo>
                  <a:cubicBezTo>
                    <a:pt x="1074444" y="210811"/>
                    <a:pt x="833922" y="0"/>
                    <a:pt x="537222" y="0"/>
                  </a:cubicBezTo>
                  <a:close/>
                </a:path>
              </a:pathLst>
            </a:custGeom>
            <a:solidFill>
              <a:srgbClr val="000000">
                <a:alpha val="0"/>
              </a:srgbClr>
            </a:solidFill>
            <a:ln w="28575" cap="sq">
              <a:solidFill>
                <a:srgbClr val="F53725"/>
              </a:solidFill>
              <a:prstDash val="solid"/>
              <a:miter/>
            </a:ln>
          </p:spPr>
        </p:sp>
        <p:sp>
          <p:nvSpPr>
            <p:cNvPr id="4" name="TextBox 4"/>
            <p:cNvSpPr txBox="1"/>
            <p:nvPr/>
          </p:nvSpPr>
          <p:spPr>
            <a:xfrm>
              <a:off x="100729" y="88286"/>
              <a:ext cx="872986" cy="765147"/>
            </a:xfrm>
            <a:prstGeom prst="rect">
              <a:avLst/>
            </a:prstGeom>
          </p:spPr>
          <p:txBody>
            <a:bodyPr lIns="50800" tIns="50800" rIns="50800" bIns="50800" rtlCol="0" anchor="ctr"/>
            <a:lstStyle/>
            <a:p>
              <a:pPr marL="0" lvl="0" indent="0" algn="ctr">
                <a:lnSpc>
                  <a:spcPts val="2006"/>
                </a:lnSpc>
                <a:spcBef>
                  <a:spcPct val="0"/>
                </a:spcBef>
              </a:pPr>
              <a:endParaRPr/>
            </a:p>
          </p:txBody>
        </p:sp>
      </p:grpSp>
      <p:grpSp>
        <p:nvGrpSpPr>
          <p:cNvPr id="5" name="Group 5"/>
          <p:cNvGrpSpPr/>
          <p:nvPr/>
        </p:nvGrpSpPr>
        <p:grpSpPr>
          <a:xfrm>
            <a:off x="3032563" y="3582319"/>
            <a:ext cx="1748760" cy="1748760"/>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F53725"/>
              </a:solidFill>
              <a:prstDash val="solid"/>
              <a:miter/>
            </a:ln>
          </p:spPr>
        </p:sp>
        <p:sp>
          <p:nvSpPr>
            <p:cNvPr id="7" name="TextBox 7"/>
            <p:cNvSpPr txBox="1"/>
            <p:nvPr/>
          </p:nvSpPr>
          <p:spPr>
            <a:xfrm>
              <a:off x="76200" y="76200"/>
              <a:ext cx="660400" cy="660400"/>
            </a:xfrm>
            <a:prstGeom prst="rect">
              <a:avLst/>
            </a:prstGeom>
          </p:spPr>
          <p:txBody>
            <a:bodyPr lIns="50800" tIns="50800" rIns="50800" bIns="50800" rtlCol="0" anchor="ctr"/>
            <a:lstStyle/>
            <a:p>
              <a:pPr marL="0" lvl="0" indent="0" algn="ctr">
                <a:lnSpc>
                  <a:spcPts val="2006"/>
                </a:lnSpc>
                <a:spcBef>
                  <a:spcPct val="0"/>
                </a:spcBef>
              </a:pPr>
              <a:endParaRPr/>
            </a:p>
          </p:txBody>
        </p:sp>
      </p:grpSp>
      <p:sp>
        <p:nvSpPr>
          <p:cNvPr id="8" name="TextBox 8"/>
          <p:cNvSpPr txBox="1"/>
          <p:nvPr/>
        </p:nvSpPr>
        <p:spPr>
          <a:xfrm>
            <a:off x="1028700" y="5415810"/>
            <a:ext cx="6318835" cy="1113138"/>
          </a:xfrm>
          <a:prstGeom prst="rect">
            <a:avLst/>
          </a:prstGeom>
        </p:spPr>
        <p:txBody>
          <a:bodyPr lIns="0" tIns="0" rIns="0" bIns="0" rtlCol="0" anchor="t">
            <a:spAutoFit/>
          </a:bodyPr>
          <a:lstStyle/>
          <a:p>
            <a:pPr algn="ctr">
              <a:lnSpc>
                <a:spcPts val="4465"/>
              </a:lnSpc>
            </a:pPr>
            <a:r>
              <a:rPr lang="en-US" sz="3434">
                <a:solidFill>
                  <a:srgbClr val="FFFFFF"/>
                </a:solidFill>
                <a:latin typeface="Montserrat Ultra-Bold"/>
              </a:rPr>
              <a:t>Hypertext Transfer Protocol</a:t>
            </a:r>
          </a:p>
        </p:txBody>
      </p:sp>
      <p:sp>
        <p:nvSpPr>
          <p:cNvPr id="9" name="TextBox 9"/>
          <p:cNvSpPr txBox="1"/>
          <p:nvPr/>
        </p:nvSpPr>
        <p:spPr>
          <a:xfrm>
            <a:off x="9420225" y="5282134"/>
            <a:ext cx="5619153" cy="539709"/>
          </a:xfrm>
          <a:prstGeom prst="rect">
            <a:avLst/>
          </a:prstGeom>
        </p:spPr>
        <p:txBody>
          <a:bodyPr lIns="0" tIns="0" rIns="0" bIns="0" rtlCol="0" anchor="t">
            <a:spAutoFit/>
          </a:bodyPr>
          <a:lstStyle/>
          <a:p>
            <a:pPr algn="ctr">
              <a:lnSpc>
                <a:spcPts val="4385"/>
              </a:lnSpc>
            </a:pPr>
            <a:r>
              <a:rPr lang="en-US" sz="3373">
                <a:solidFill>
                  <a:srgbClr val="FFFFFF"/>
                </a:solidFill>
                <a:latin typeface="Montserrat Ultra-Bold"/>
              </a:rPr>
              <a:t>WIRELESS FIDELITY</a:t>
            </a:r>
          </a:p>
        </p:txBody>
      </p:sp>
      <p:sp>
        <p:nvSpPr>
          <p:cNvPr id="10" name="Freeform 10"/>
          <p:cNvSpPr/>
          <p:nvPr/>
        </p:nvSpPr>
        <p:spPr>
          <a:xfrm rot="-1356045">
            <a:off x="9450945" y="-8164655"/>
            <a:ext cx="9521990" cy="12849235"/>
          </a:xfrm>
          <a:custGeom>
            <a:avLst/>
            <a:gdLst/>
            <a:ahLst/>
            <a:cxnLst/>
            <a:rect l="l" t="t" r="r" b="b"/>
            <a:pathLst>
              <a:path w="9521990" h="12849235">
                <a:moveTo>
                  <a:pt x="0" y="0"/>
                </a:moveTo>
                <a:lnTo>
                  <a:pt x="9521990" y="0"/>
                </a:lnTo>
                <a:lnTo>
                  <a:pt x="9521990" y="12849235"/>
                </a:lnTo>
                <a:lnTo>
                  <a:pt x="0" y="12849235"/>
                </a:lnTo>
                <a:lnTo>
                  <a:pt x="0" y="0"/>
                </a:lnTo>
                <a:close/>
              </a:path>
            </a:pathLst>
          </a:custGeom>
          <a:blipFill>
            <a:blip r:embed="rId2">
              <a:extLst>
                <a:ext uri="{96DAC541-7B7A-43D3-8B79-37D633B846F1}">
                  <asvg:svgBlip xmlns:asvg="http://schemas.microsoft.com/office/drawing/2016/SVG/main" r:embed="rId3"/>
                </a:ext>
              </a:extLst>
            </a:blip>
            <a:stretch>
              <a:fillRect l="-56579"/>
            </a:stretch>
          </a:blipFill>
        </p:spPr>
      </p:sp>
      <p:sp>
        <p:nvSpPr>
          <p:cNvPr id="11" name="Freeform 11"/>
          <p:cNvSpPr/>
          <p:nvPr/>
        </p:nvSpPr>
        <p:spPr>
          <a:xfrm rot="-1233942">
            <a:off x="-5519857" y="-4302582"/>
            <a:ext cx="19308321" cy="6564829"/>
          </a:xfrm>
          <a:custGeom>
            <a:avLst/>
            <a:gdLst/>
            <a:ahLst/>
            <a:cxnLst/>
            <a:rect l="l" t="t" r="r" b="b"/>
            <a:pathLst>
              <a:path w="19308321" h="6564829">
                <a:moveTo>
                  <a:pt x="0" y="0"/>
                </a:moveTo>
                <a:lnTo>
                  <a:pt x="19308321" y="0"/>
                </a:lnTo>
                <a:lnTo>
                  <a:pt x="19308321" y="6564829"/>
                </a:lnTo>
                <a:lnTo>
                  <a:pt x="0" y="656482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2" name="TextBox 12"/>
          <p:cNvSpPr txBox="1"/>
          <p:nvPr/>
        </p:nvSpPr>
        <p:spPr>
          <a:xfrm>
            <a:off x="1028700" y="1206850"/>
            <a:ext cx="15514219" cy="1342925"/>
          </a:xfrm>
          <a:prstGeom prst="rect">
            <a:avLst/>
          </a:prstGeom>
        </p:spPr>
        <p:txBody>
          <a:bodyPr lIns="0" tIns="0" rIns="0" bIns="0" rtlCol="0" anchor="t">
            <a:spAutoFit/>
          </a:bodyPr>
          <a:lstStyle/>
          <a:p>
            <a:pPr algn="ctr">
              <a:lnSpc>
                <a:spcPts val="5130"/>
              </a:lnSpc>
            </a:pPr>
            <a:r>
              <a:rPr lang="en-US" sz="5400">
                <a:solidFill>
                  <a:srgbClr val="FFFFFF"/>
                </a:solidFill>
                <a:latin typeface="Garet Ultra-Bold"/>
              </a:rPr>
              <a:t>COMMUNICATION TECHNOLOGIES AND</a:t>
            </a:r>
          </a:p>
          <a:p>
            <a:pPr marL="0" lvl="0" indent="0" algn="ctr">
              <a:lnSpc>
                <a:spcPts val="5130"/>
              </a:lnSpc>
              <a:spcBef>
                <a:spcPct val="0"/>
              </a:spcBef>
            </a:pPr>
            <a:r>
              <a:rPr lang="en-US" sz="5400">
                <a:solidFill>
                  <a:srgbClr val="FFFFFF"/>
                </a:solidFill>
                <a:latin typeface="Garet Ultra-Bold"/>
              </a:rPr>
              <a:t> TRANSMISSION PROTOCOLS </a:t>
            </a:r>
          </a:p>
        </p:txBody>
      </p:sp>
      <p:sp>
        <p:nvSpPr>
          <p:cNvPr id="13" name="TextBox 13"/>
          <p:cNvSpPr txBox="1"/>
          <p:nvPr/>
        </p:nvSpPr>
        <p:spPr>
          <a:xfrm>
            <a:off x="1327284" y="6561141"/>
            <a:ext cx="5721668" cy="2690091"/>
          </a:xfrm>
          <a:prstGeom prst="rect">
            <a:avLst/>
          </a:prstGeom>
        </p:spPr>
        <p:txBody>
          <a:bodyPr lIns="0" tIns="0" rIns="0" bIns="0" rtlCol="0" anchor="t">
            <a:spAutoFit/>
          </a:bodyPr>
          <a:lstStyle/>
          <a:p>
            <a:pPr algn="ctr">
              <a:lnSpc>
                <a:spcPts val="3103"/>
              </a:lnSpc>
            </a:pPr>
            <a:endParaRPr/>
          </a:p>
          <a:p>
            <a:pPr marL="0" lvl="0" indent="0" algn="ctr">
              <a:lnSpc>
                <a:spcPts val="3103"/>
              </a:lnSpc>
            </a:pPr>
            <a:r>
              <a:rPr lang="en-US" sz="2368">
                <a:solidFill>
                  <a:srgbClr val="F4F8FF"/>
                </a:solidFill>
                <a:latin typeface="Montserrat"/>
              </a:rPr>
              <a:t>HTTP (Hypertext Transfer Protocol) is the foundation of data communication on the web, enabling clients to request resources from servers via a stateless connectionless protocol.</a:t>
            </a:r>
          </a:p>
        </p:txBody>
      </p:sp>
      <p:sp>
        <p:nvSpPr>
          <p:cNvPr id="14" name="TextBox 14"/>
          <p:cNvSpPr txBox="1"/>
          <p:nvPr/>
        </p:nvSpPr>
        <p:spPr>
          <a:xfrm>
            <a:off x="9534485" y="6611345"/>
            <a:ext cx="5390632" cy="3009698"/>
          </a:xfrm>
          <a:prstGeom prst="rect">
            <a:avLst/>
          </a:prstGeom>
        </p:spPr>
        <p:txBody>
          <a:bodyPr lIns="0" tIns="0" rIns="0" bIns="0" rtlCol="0" anchor="t">
            <a:spAutoFit/>
          </a:bodyPr>
          <a:lstStyle/>
          <a:p>
            <a:pPr algn="ctr">
              <a:lnSpc>
                <a:spcPts val="3047"/>
              </a:lnSpc>
            </a:pPr>
            <a:r>
              <a:rPr lang="en-US" sz="2326">
                <a:solidFill>
                  <a:srgbClr val="F4F8FF"/>
                </a:solidFill>
                <a:latin typeface="Montserrat"/>
              </a:rPr>
              <a:t>WiFi is a wireless networking technology that allows devices to connect to the internet and communicate with each other using radio waves. It's commonly used for local area networking and internet access.</a:t>
            </a:r>
          </a:p>
          <a:p>
            <a:pPr algn="ctr">
              <a:lnSpc>
                <a:spcPts val="3047"/>
              </a:lnSpc>
            </a:pPr>
            <a:endParaRPr lang="en-US" sz="2326">
              <a:solidFill>
                <a:srgbClr val="F4F8FF"/>
              </a:solidFill>
              <a:latin typeface="Montserrat"/>
            </a:endParaRPr>
          </a:p>
        </p:txBody>
      </p:sp>
      <p:sp>
        <p:nvSpPr>
          <p:cNvPr id="15" name="TextBox 15"/>
          <p:cNvSpPr txBox="1"/>
          <p:nvPr/>
        </p:nvSpPr>
        <p:spPr>
          <a:xfrm>
            <a:off x="3050156" y="4108606"/>
            <a:ext cx="1713574" cy="715335"/>
          </a:xfrm>
          <a:prstGeom prst="rect">
            <a:avLst/>
          </a:prstGeom>
        </p:spPr>
        <p:txBody>
          <a:bodyPr lIns="0" tIns="0" rIns="0" bIns="0" rtlCol="0" anchor="t">
            <a:spAutoFit/>
          </a:bodyPr>
          <a:lstStyle/>
          <a:p>
            <a:pPr algn="ctr">
              <a:lnSpc>
                <a:spcPts val="5735"/>
              </a:lnSpc>
              <a:spcBef>
                <a:spcPct val="0"/>
              </a:spcBef>
            </a:pPr>
            <a:r>
              <a:rPr lang="en-US" sz="4860">
                <a:solidFill>
                  <a:srgbClr val="FFFFFF"/>
                </a:solidFill>
                <a:latin typeface="Montserrat Bold"/>
              </a:rPr>
              <a:t>HTTP</a:t>
            </a:r>
          </a:p>
        </p:txBody>
      </p:sp>
      <p:sp>
        <p:nvSpPr>
          <p:cNvPr id="16" name="TextBox 16"/>
          <p:cNvSpPr txBox="1"/>
          <p:nvPr/>
        </p:nvSpPr>
        <p:spPr>
          <a:xfrm>
            <a:off x="10827472" y="3930070"/>
            <a:ext cx="2040058" cy="701247"/>
          </a:xfrm>
          <a:prstGeom prst="rect">
            <a:avLst/>
          </a:prstGeom>
        </p:spPr>
        <p:txBody>
          <a:bodyPr lIns="0" tIns="0" rIns="0" bIns="0" rtlCol="0" anchor="t">
            <a:spAutoFit/>
          </a:bodyPr>
          <a:lstStyle/>
          <a:p>
            <a:pPr algn="ctr">
              <a:lnSpc>
                <a:spcPts val="5675"/>
              </a:lnSpc>
              <a:spcBef>
                <a:spcPct val="0"/>
              </a:spcBef>
            </a:pPr>
            <a:r>
              <a:rPr lang="en-US" sz="4810">
                <a:solidFill>
                  <a:srgbClr val="FFFFFF"/>
                </a:solidFill>
                <a:latin typeface="Montserrat Bold"/>
              </a:rPr>
              <a:t>WIFI</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0104"/>
        </a:solidFill>
        <a:effectLst/>
      </p:bgPr>
    </p:bg>
    <p:spTree>
      <p:nvGrpSpPr>
        <p:cNvPr id="1" name=""/>
        <p:cNvGrpSpPr/>
        <p:nvPr/>
      </p:nvGrpSpPr>
      <p:grpSpPr>
        <a:xfrm>
          <a:off x="0" y="0"/>
          <a:ext cx="0" cy="0"/>
          <a:chOff x="0" y="0"/>
          <a:chExt cx="0" cy="0"/>
        </a:xfrm>
      </p:grpSpPr>
      <p:graphicFrame>
        <p:nvGraphicFramePr>
          <p:cNvPr id="2" name="Table 2"/>
          <p:cNvGraphicFramePr>
            <a:graphicFrameLocks noGrp="1"/>
          </p:cNvGraphicFramePr>
          <p:nvPr/>
        </p:nvGraphicFramePr>
        <p:xfrm>
          <a:off x="8686988" y="1558613"/>
          <a:ext cx="9093027" cy="7536960"/>
        </p:xfrm>
        <a:graphic>
          <a:graphicData uri="http://schemas.openxmlformats.org/drawingml/2006/table">
            <a:tbl>
              <a:tblPr/>
              <a:tblGrid>
                <a:gridCol w="9093027">
                  <a:extLst>
                    <a:ext uri="{9D8B030D-6E8A-4147-A177-3AD203B41FA5}">
                      <a16:colId xmlns:a16="http://schemas.microsoft.com/office/drawing/2014/main" val="20000"/>
                    </a:ext>
                  </a:extLst>
                </a:gridCol>
              </a:tblGrid>
              <a:tr h="861214">
                <a:tc>
                  <a:txBody>
                    <a:bodyPr/>
                    <a:lstStyle/>
                    <a:p>
                      <a:pPr algn="ctr">
                        <a:lnSpc>
                          <a:spcPts val="3079"/>
                        </a:lnSpc>
                        <a:defRPr/>
                      </a:pPr>
                      <a:r>
                        <a:rPr lang="en-US" sz="2199">
                          <a:solidFill>
                            <a:srgbClr val="FFFFFF"/>
                          </a:solidFill>
                          <a:latin typeface="Montserrat"/>
                        </a:rPr>
                        <a:t>Piezo Electric Sensors</a:t>
                      </a:r>
                      <a:endParaRPr lang="en-US" sz="1100"/>
                    </a:p>
                  </a:txBody>
                  <a:tcPr marL="152400" marR="152400" marT="152400" marB="1524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0"/>
                  </a:ext>
                </a:extLst>
              </a:tr>
              <a:tr h="818972">
                <a:tc>
                  <a:txBody>
                    <a:bodyPr/>
                    <a:lstStyle/>
                    <a:p>
                      <a:pPr algn="ctr">
                        <a:lnSpc>
                          <a:spcPts val="3079"/>
                        </a:lnSpc>
                        <a:defRPr/>
                      </a:pPr>
                      <a:r>
                        <a:rPr lang="en-US" sz="2199">
                          <a:solidFill>
                            <a:srgbClr val="FFFFFF"/>
                          </a:solidFill>
                          <a:latin typeface="Montserrat"/>
                        </a:rPr>
                        <a:t>Pressure Sensors</a:t>
                      </a:r>
                      <a:endParaRPr lang="en-US" sz="1100"/>
                    </a:p>
                  </a:txBody>
                  <a:tcPr marL="152400" marR="152400" marT="152400" marB="1524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1"/>
                  </a:ext>
                </a:extLst>
              </a:tr>
              <a:tr h="818972">
                <a:tc>
                  <a:txBody>
                    <a:bodyPr/>
                    <a:lstStyle/>
                    <a:p>
                      <a:pPr algn="ctr">
                        <a:lnSpc>
                          <a:spcPts val="3079"/>
                        </a:lnSpc>
                        <a:defRPr/>
                      </a:pPr>
                      <a:r>
                        <a:rPr lang="en-US" sz="2199">
                          <a:solidFill>
                            <a:srgbClr val="FFFFFF"/>
                          </a:solidFill>
                          <a:latin typeface="Montserrat"/>
                        </a:rPr>
                        <a:t>Esp32 boards</a:t>
                      </a:r>
                      <a:endParaRPr lang="en-US" sz="1100"/>
                    </a:p>
                  </a:txBody>
                  <a:tcPr marL="152400" marR="152400" marT="152400" marB="1524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2"/>
                  </a:ext>
                </a:extLst>
              </a:tr>
              <a:tr h="818972">
                <a:tc>
                  <a:txBody>
                    <a:bodyPr/>
                    <a:lstStyle/>
                    <a:p>
                      <a:pPr algn="ctr">
                        <a:lnSpc>
                          <a:spcPts val="3079"/>
                        </a:lnSpc>
                        <a:defRPr/>
                      </a:pPr>
                      <a:r>
                        <a:rPr lang="en-US" sz="2199" dirty="0">
                          <a:solidFill>
                            <a:srgbClr val="FFFFFF"/>
                          </a:solidFill>
                          <a:latin typeface="Montserrat"/>
                        </a:rPr>
                        <a:t>Motion Sensor</a:t>
                      </a:r>
                      <a:endParaRPr lang="en-US" sz="1100" dirty="0"/>
                    </a:p>
                  </a:txBody>
                  <a:tcPr marL="152400" marR="152400" marT="152400" marB="1524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3"/>
                  </a:ext>
                </a:extLst>
              </a:tr>
              <a:tr h="899858">
                <a:tc>
                  <a:txBody>
                    <a:bodyPr/>
                    <a:lstStyle/>
                    <a:p>
                      <a:pPr algn="ctr">
                        <a:lnSpc>
                          <a:spcPts val="3639"/>
                        </a:lnSpc>
                        <a:defRPr/>
                      </a:pPr>
                      <a:endParaRPr lang="en-US" sz="1100" dirty="0"/>
                    </a:p>
                  </a:txBody>
                  <a:tcPr marL="152400" marR="152400" marT="152400" marB="1524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4"/>
                  </a:ext>
                </a:extLst>
              </a:tr>
              <a:tr h="818972">
                <a:tc>
                  <a:txBody>
                    <a:bodyPr/>
                    <a:lstStyle/>
                    <a:p>
                      <a:pPr algn="ctr">
                        <a:lnSpc>
                          <a:spcPts val="3079"/>
                        </a:lnSpc>
                        <a:defRPr/>
                      </a:pPr>
                      <a:r>
                        <a:rPr lang="en-US" sz="2199">
                          <a:solidFill>
                            <a:srgbClr val="FFFFFF"/>
                          </a:solidFill>
                          <a:latin typeface="Montserrat"/>
                        </a:rPr>
                        <a:t>Buzzer</a:t>
                      </a:r>
                      <a:endParaRPr lang="en-US" sz="1100"/>
                    </a:p>
                  </a:txBody>
                  <a:tcPr marL="152400" marR="152400" marT="152400" marB="1524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5"/>
                  </a:ext>
                </a:extLst>
              </a:tr>
              <a:tr h="818972">
                <a:tc>
                  <a:txBody>
                    <a:bodyPr/>
                    <a:lstStyle/>
                    <a:p>
                      <a:pPr algn="ctr">
                        <a:lnSpc>
                          <a:spcPts val="3079"/>
                        </a:lnSpc>
                        <a:defRPr/>
                      </a:pPr>
                      <a:r>
                        <a:rPr lang="en-US" sz="2199">
                          <a:solidFill>
                            <a:srgbClr val="FFFFFF"/>
                          </a:solidFill>
                          <a:latin typeface="Montserrat"/>
                        </a:rPr>
                        <a:t>Breadboard</a:t>
                      </a:r>
                      <a:endParaRPr lang="en-US" sz="1100"/>
                    </a:p>
                  </a:txBody>
                  <a:tcPr marL="152400" marR="152400" marT="152400" marB="1524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6"/>
                  </a:ext>
                </a:extLst>
              </a:tr>
              <a:tr h="818972">
                <a:tc>
                  <a:txBody>
                    <a:bodyPr/>
                    <a:lstStyle/>
                    <a:p>
                      <a:pPr algn="ctr">
                        <a:lnSpc>
                          <a:spcPts val="3079"/>
                        </a:lnSpc>
                        <a:defRPr/>
                      </a:pPr>
                      <a:r>
                        <a:rPr lang="en-US" sz="2199">
                          <a:solidFill>
                            <a:srgbClr val="FFFFFF"/>
                          </a:solidFill>
                          <a:latin typeface="Montserrat"/>
                        </a:rPr>
                        <a:t>Connecting wires</a:t>
                      </a:r>
                      <a:endParaRPr lang="en-US" sz="1100"/>
                    </a:p>
                  </a:txBody>
                  <a:tcPr marL="152400" marR="152400" marT="152400" marB="1524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7"/>
                  </a:ext>
                </a:extLst>
              </a:tr>
              <a:tr h="862056">
                <a:tc>
                  <a:txBody>
                    <a:bodyPr/>
                    <a:lstStyle/>
                    <a:p>
                      <a:pPr algn="ctr">
                        <a:lnSpc>
                          <a:spcPts val="3079"/>
                        </a:lnSpc>
                        <a:defRPr/>
                      </a:pPr>
                      <a:r>
                        <a:rPr lang="en-US" sz="2199" dirty="0">
                          <a:solidFill>
                            <a:srgbClr val="FFFFFF"/>
                          </a:solidFill>
                          <a:latin typeface="Montserrat"/>
                        </a:rPr>
                        <a:t>LED’s</a:t>
                      </a:r>
                      <a:endParaRPr lang="en-US" sz="1100" dirty="0"/>
                    </a:p>
                  </a:txBody>
                  <a:tcPr marL="152400" marR="152400" marT="152400" marB="1524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3" name="TextBox 3"/>
          <p:cNvSpPr txBox="1"/>
          <p:nvPr/>
        </p:nvSpPr>
        <p:spPr>
          <a:xfrm>
            <a:off x="1028700" y="580158"/>
            <a:ext cx="8115300" cy="2004536"/>
          </a:xfrm>
          <a:prstGeom prst="rect">
            <a:avLst/>
          </a:prstGeom>
        </p:spPr>
        <p:txBody>
          <a:bodyPr lIns="0" tIns="0" rIns="0" bIns="0" rtlCol="0" anchor="t">
            <a:spAutoFit/>
          </a:bodyPr>
          <a:lstStyle/>
          <a:p>
            <a:pPr marL="0" lvl="0" indent="0" algn="l">
              <a:lnSpc>
                <a:spcPts val="7840"/>
              </a:lnSpc>
              <a:spcBef>
                <a:spcPct val="0"/>
              </a:spcBef>
            </a:pPr>
            <a:r>
              <a:rPr lang="en-US" sz="7000">
                <a:solidFill>
                  <a:srgbClr val="FFFFFF"/>
                </a:solidFill>
                <a:latin typeface="Garet Ultra-Bold"/>
              </a:rPr>
              <a:t>HARDWARE COMPONENTS </a:t>
            </a:r>
          </a:p>
        </p:txBody>
      </p:sp>
      <p:sp>
        <p:nvSpPr>
          <p:cNvPr id="4" name="TextBox 4"/>
          <p:cNvSpPr txBox="1"/>
          <p:nvPr/>
        </p:nvSpPr>
        <p:spPr>
          <a:xfrm>
            <a:off x="713066" y="3325534"/>
            <a:ext cx="7973922" cy="1745343"/>
          </a:xfrm>
          <a:prstGeom prst="rect">
            <a:avLst/>
          </a:prstGeom>
        </p:spPr>
        <p:txBody>
          <a:bodyPr lIns="0" tIns="0" rIns="0" bIns="0" rtlCol="0" anchor="t">
            <a:spAutoFit/>
          </a:bodyPr>
          <a:lstStyle/>
          <a:p>
            <a:pPr algn="l">
              <a:lnSpc>
                <a:spcPts val="3498"/>
              </a:lnSpc>
            </a:pPr>
            <a:r>
              <a:rPr lang="en-US" sz="2611">
                <a:solidFill>
                  <a:srgbClr val="F4F8FF"/>
                </a:solidFill>
                <a:latin typeface="Montserrat"/>
              </a:rPr>
              <a:t>Selection of hardware components is used to ensure its reliability, efficiency, and functionality.</a:t>
            </a:r>
          </a:p>
          <a:p>
            <a:pPr marL="0" lvl="0" indent="0" algn="l">
              <a:lnSpc>
                <a:spcPts val="3498"/>
              </a:lnSpc>
              <a:spcBef>
                <a:spcPct val="0"/>
              </a:spcBef>
            </a:pPr>
            <a:endParaRPr lang="en-US" sz="2611">
              <a:solidFill>
                <a:srgbClr val="F4F8FF"/>
              </a:solidFill>
              <a:latin typeface="Montserrat"/>
            </a:endParaRPr>
          </a:p>
        </p:txBody>
      </p:sp>
      <p:sp>
        <p:nvSpPr>
          <p:cNvPr id="5" name="TextBox 5"/>
          <p:cNvSpPr txBox="1"/>
          <p:nvPr/>
        </p:nvSpPr>
        <p:spPr>
          <a:xfrm>
            <a:off x="11654791" y="5139990"/>
            <a:ext cx="3157419" cy="374205"/>
          </a:xfrm>
          <a:prstGeom prst="rect">
            <a:avLst/>
          </a:prstGeom>
        </p:spPr>
        <p:txBody>
          <a:bodyPr lIns="0" tIns="0" rIns="0" bIns="0" rtlCol="0" anchor="t">
            <a:spAutoFit/>
          </a:bodyPr>
          <a:lstStyle/>
          <a:p>
            <a:pPr algn="ctr">
              <a:lnSpc>
                <a:spcPts val="3148"/>
              </a:lnSpc>
              <a:spcBef>
                <a:spcPct val="0"/>
              </a:spcBef>
            </a:pPr>
            <a:r>
              <a:rPr lang="en-US" sz="2200" dirty="0">
                <a:solidFill>
                  <a:srgbClr val="FFFFFF"/>
                </a:solidFill>
                <a:latin typeface="Montserrat"/>
              </a:rPr>
              <a:t>Arduino Uno board</a:t>
            </a:r>
          </a:p>
        </p:txBody>
      </p:sp>
      <p:graphicFrame>
        <p:nvGraphicFramePr>
          <p:cNvPr id="6" name="Table 6"/>
          <p:cNvGraphicFramePr>
            <a:graphicFrameLocks noGrp="1"/>
          </p:cNvGraphicFramePr>
          <p:nvPr>
            <p:extLst>
              <p:ext uri="{D42A27DB-BD31-4B8C-83A1-F6EECF244321}">
                <p14:modId xmlns:p14="http://schemas.microsoft.com/office/powerpoint/2010/main" val="1957887542"/>
              </p:ext>
            </p:extLst>
          </p:nvPr>
        </p:nvGraphicFramePr>
        <p:xfrm>
          <a:off x="8686988" y="6591299"/>
          <a:ext cx="9093027" cy="838201"/>
        </p:xfrm>
        <a:graphic>
          <a:graphicData uri="http://schemas.openxmlformats.org/drawingml/2006/table">
            <a:tbl>
              <a:tblPr/>
              <a:tblGrid>
                <a:gridCol w="9093027">
                  <a:extLst>
                    <a:ext uri="{9D8B030D-6E8A-4147-A177-3AD203B41FA5}">
                      <a16:colId xmlns:a16="http://schemas.microsoft.com/office/drawing/2014/main" val="20000"/>
                    </a:ext>
                  </a:extLst>
                </a:gridCol>
              </a:tblGrid>
              <a:tr h="838201">
                <a:tc>
                  <a:txBody>
                    <a:bodyPr/>
                    <a:lstStyle/>
                    <a:p>
                      <a:pPr algn="ctr">
                        <a:lnSpc>
                          <a:spcPts val="3079"/>
                        </a:lnSpc>
                        <a:defRPr/>
                      </a:pPr>
                      <a:endParaRPr lang="en-US" sz="1100" dirty="0"/>
                    </a:p>
                  </a:txBody>
                  <a:tcPr marL="152400" marR="152400" marT="152400" marB="1524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0104"/>
        </a:solidFill>
        <a:effectLst/>
      </p:bgPr>
    </p:bg>
    <p:spTree>
      <p:nvGrpSpPr>
        <p:cNvPr id="1" name=""/>
        <p:cNvGrpSpPr/>
        <p:nvPr/>
      </p:nvGrpSpPr>
      <p:grpSpPr>
        <a:xfrm>
          <a:off x="0" y="0"/>
          <a:ext cx="0" cy="0"/>
          <a:chOff x="0" y="0"/>
          <a:chExt cx="0" cy="0"/>
        </a:xfrm>
      </p:grpSpPr>
      <p:sp>
        <p:nvSpPr>
          <p:cNvPr id="2" name="Freeform 2"/>
          <p:cNvSpPr/>
          <p:nvPr/>
        </p:nvSpPr>
        <p:spPr>
          <a:xfrm rot="1184823">
            <a:off x="5737158" y="-1409133"/>
            <a:ext cx="20881676" cy="7099770"/>
          </a:xfrm>
          <a:custGeom>
            <a:avLst/>
            <a:gdLst/>
            <a:ahLst/>
            <a:cxnLst/>
            <a:rect l="l" t="t" r="r" b="b"/>
            <a:pathLst>
              <a:path w="20881676" h="7099770">
                <a:moveTo>
                  <a:pt x="0" y="0"/>
                </a:moveTo>
                <a:lnTo>
                  <a:pt x="20881677" y="0"/>
                </a:lnTo>
                <a:lnTo>
                  <a:pt x="20881677" y="7099770"/>
                </a:lnTo>
                <a:lnTo>
                  <a:pt x="0" y="709977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808332" y="537479"/>
            <a:ext cx="15839419" cy="1077693"/>
          </a:xfrm>
          <a:prstGeom prst="rect">
            <a:avLst/>
          </a:prstGeom>
        </p:spPr>
        <p:txBody>
          <a:bodyPr lIns="0" tIns="0" rIns="0" bIns="0" rtlCol="0" anchor="t">
            <a:spAutoFit/>
          </a:bodyPr>
          <a:lstStyle/>
          <a:p>
            <a:pPr marL="0" lvl="0" indent="0" algn="l">
              <a:lnSpc>
                <a:spcPts val="8300"/>
              </a:lnSpc>
              <a:spcBef>
                <a:spcPct val="0"/>
              </a:spcBef>
            </a:pPr>
            <a:r>
              <a:rPr lang="en-US" sz="7757">
                <a:solidFill>
                  <a:srgbClr val="FFFFFF"/>
                </a:solidFill>
                <a:latin typeface="Garet Ultra-Bold"/>
              </a:rPr>
              <a:t>DEPLOYMENT LEVEL DIAGRAM </a:t>
            </a:r>
          </a:p>
        </p:txBody>
      </p:sp>
      <p:sp>
        <p:nvSpPr>
          <p:cNvPr id="4" name="Freeform 4"/>
          <p:cNvSpPr/>
          <p:nvPr/>
        </p:nvSpPr>
        <p:spPr>
          <a:xfrm>
            <a:off x="1569352" y="1615171"/>
            <a:ext cx="15149297" cy="8162556"/>
          </a:xfrm>
          <a:custGeom>
            <a:avLst/>
            <a:gdLst/>
            <a:ahLst/>
            <a:cxnLst/>
            <a:rect l="l" t="t" r="r" b="b"/>
            <a:pathLst>
              <a:path w="15149297" h="8162556">
                <a:moveTo>
                  <a:pt x="0" y="0"/>
                </a:moveTo>
                <a:lnTo>
                  <a:pt x="15149296" y="0"/>
                </a:lnTo>
                <a:lnTo>
                  <a:pt x="15149296" y="8162556"/>
                </a:lnTo>
                <a:lnTo>
                  <a:pt x="0" y="8162556"/>
                </a:lnTo>
                <a:lnTo>
                  <a:pt x="0" y="0"/>
                </a:lnTo>
                <a:close/>
              </a:path>
            </a:pathLst>
          </a:custGeom>
          <a:blipFill>
            <a:blip r:embed="rId4"/>
            <a:stretch>
              <a:fillRect t="-3901" b="-3901"/>
            </a:stretch>
          </a:blipFill>
        </p:spPr>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0104"/>
        </a:solidFill>
        <a:effectLst/>
      </p:bgPr>
    </p:bg>
    <p:spTree>
      <p:nvGrpSpPr>
        <p:cNvPr id="1" name=""/>
        <p:cNvGrpSpPr/>
        <p:nvPr/>
      </p:nvGrpSpPr>
      <p:grpSpPr>
        <a:xfrm>
          <a:off x="0" y="0"/>
          <a:ext cx="0" cy="0"/>
          <a:chOff x="0" y="0"/>
          <a:chExt cx="0" cy="0"/>
        </a:xfrm>
      </p:grpSpPr>
      <p:sp>
        <p:nvSpPr>
          <p:cNvPr id="2" name="Freeform 2"/>
          <p:cNvSpPr/>
          <p:nvPr/>
        </p:nvSpPr>
        <p:spPr>
          <a:xfrm rot="-9893434">
            <a:off x="7071190" y="-4922182"/>
            <a:ext cx="12299433" cy="8900317"/>
          </a:xfrm>
          <a:custGeom>
            <a:avLst/>
            <a:gdLst/>
            <a:ahLst/>
            <a:cxnLst/>
            <a:rect l="l" t="t" r="r" b="b"/>
            <a:pathLst>
              <a:path w="12299433" h="8900317">
                <a:moveTo>
                  <a:pt x="0" y="0"/>
                </a:moveTo>
                <a:lnTo>
                  <a:pt x="12299432" y="0"/>
                </a:lnTo>
                <a:lnTo>
                  <a:pt x="12299432" y="8900317"/>
                </a:lnTo>
                <a:lnTo>
                  <a:pt x="0" y="890031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5801321" y="0"/>
            <a:ext cx="11222467" cy="10287000"/>
          </a:xfrm>
          <a:custGeom>
            <a:avLst/>
            <a:gdLst/>
            <a:ahLst/>
            <a:cxnLst/>
            <a:rect l="l" t="t" r="r" b="b"/>
            <a:pathLst>
              <a:path w="11222467" h="10287000">
                <a:moveTo>
                  <a:pt x="0" y="0"/>
                </a:moveTo>
                <a:lnTo>
                  <a:pt x="11222467" y="0"/>
                </a:lnTo>
                <a:lnTo>
                  <a:pt x="11222467" y="10287000"/>
                </a:lnTo>
                <a:lnTo>
                  <a:pt x="0" y="10287000"/>
                </a:lnTo>
                <a:lnTo>
                  <a:pt x="0" y="0"/>
                </a:lnTo>
                <a:close/>
              </a:path>
            </a:pathLst>
          </a:custGeom>
          <a:blipFill>
            <a:blip r:embed="rId4"/>
            <a:stretch>
              <a:fillRect r="-2533"/>
            </a:stretch>
          </a:blipFill>
        </p:spPr>
      </p:sp>
      <p:sp>
        <p:nvSpPr>
          <p:cNvPr id="4" name="TextBox 4"/>
          <p:cNvSpPr txBox="1"/>
          <p:nvPr/>
        </p:nvSpPr>
        <p:spPr>
          <a:xfrm>
            <a:off x="354667" y="1076325"/>
            <a:ext cx="5446654" cy="2004536"/>
          </a:xfrm>
          <a:prstGeom prst="rect">
            <a:avLst/>
          </a:prstGeom>
        </p:spPr>
        <p:txBody>
          <a:bodyPr lIns="0" tIns="0" rIns="0" bIns="0" rtlCol="0" anchor="t">
            <a:spAutoFit/>
          </a:bodyPr>
          <a:lstStyle/>
          <a:p>
            <a:pPr algn="l">
              <a:lnSpc>
                <a:spcPts val="7840"/>
              </a:lnSpc>
            </a:pPr>
            <a:r>
              <a:rPr lang="en-US" sz="7000">
                <a:solidFill>
                  <a:srgbClr val="FFFFFF"/>
                </a:solidFill>
                <a:latin typeface="Garet Ultra-Bold"/>
              </a:rPr>
              <a:t>SOFTWARE</a:t>
            </a:r>
          </a:p>
          <a:p>
            <a:pPr marL="0" lvl="0" indent="0" algn="l">
              <a:lnSpc>
                <a:spcPts val="7840"/>
              </a:lnSpc>
            </a:pPr>
            <a:r>
              <a:rPr lang="en-US" sz="7000">
                <a:solidFill>
                  <a:srgbClr val="FFFFFF"/>
                </a:solidFill>
                <a:latin typeface="Garet Ultra-Bold"/>
              </a:rPr>
              <a:t> DESIGN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TotalTime>
  <Words>688</Words>
  <Application>Microsoft Office PowerPoint</Application>
  <PresentationFormat>Custom</PresentationFormat>
  <Paragraphs>97</Paragraphs>
  <Slides>21</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21</vt:i4>
      </vt:variant>
    </vt:vector>
  </HeadingPairs>
  <TitlesOfParts>
    <vt:vector size="30" baseType="lpstr">
      <vt:lpstr>Montserrat</vt:lpstr>
      <vt:lpstr>Calibri</vt:lpstr>
      <vt:lpstr>Montserrat Bold</vt:lpstr>
      <vt:lpstr>Garet Ultra-Bold</vt:lpstr>
      <vt:lpstr>Atkinson Hyperlegible</vt:lpstr>
      <vt:lpstr>Montserrat Ultra-Bold</vt:lpstr>
      <vt:lpstr>Arial</vt:lpstr>
      <vt:lpstr>Montserrat Medium</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Black and Red Elegant Corporate Marketing Plan Presentation</dc:title>
  <dc:creator>Gowtham</dc:creator>
  <cp:lastModifiedBy>Gowtham Veluguri</cp:lastModifiedBy>
  <cp:revision>2</cp:revision>
  <dcterms:created xsi:type="dcterms:W3CDTF">2006-08-16T00:00:00Z</dcterms:created>
  <dcterms:modified xsi:type="dcterms:W3CDTF">2024-10-05T17:03:49Z</dcterms:modified>
  <dc:identifier>DAF-xkg87FU</dc:identifier>
</cp:coreProperties>
</file>